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embeddedFontLst>
    <p:embeddedFont>
      <p:font typeface="Inter SemiBold"/>
      <p:regular r:id="rId41"/>
      <p:bold r:id="rId42"/>
      <p:italic r:id="rId43"/>
      <p:boldItalic r:id="rId44"/>
    </p:embeddedFont>
    <p:embeddedFont>
      <p:font typeface="Inter Light"/>
      <p:regular r:id="rId45"/>
      <p:bold r:id="rId46"/>
      <p:italic r:id="rId47"/>
      <p:boldItalic r:id="rId48"/>
    </p:embeddedFont>
    <p:embeddedFont>
      <p:font typeface="Roboto"/>
      <p:regular r:id="rId49"/>
      <p:bold r:id="rId50"/>
      <p:italic r:id="rId51"/>
      <p:boldItalic r:id="rId52"/>
    </p:embeddedFont>
    <p:embeddedFont>
      <p:font typeface="Inter Tight Medium"/>
      <p:regular r:id="rId53"/>
      <p:bold r:id="rId54"/>
      <p:italic r:id="rId55"/>
      <p:boldItalic r:id="rId56"/>
    </p:embeddedFont>
    <p:embeddedFont>
      <p:font typeface="Inter"/>
      <p:regular r:id="rId57"/>
      <p:bold r:id="rId58"/>
      <p:italic r:id="rId59"/>
      <p:boldItalic r:id="rId60"/>
    </p:embeddedFont>
    <p:embeddedFont>
      <p:font typeface="Helvetica Neue"/>
      <p:regular r:id="rId61"/>
      <p:bold r:id="rId62"/>
      <p:italic r:id="rId63"/>
      <p:boldItalic r:id="rId64"/>
    </p:embeddedFont>
    <p:embeddedFont>
      <p:font typeface="Inter Tight"/>
      <p:regular r:id="rId65"/>
      <p:bold r:id="rId66"/>
      <p:italic r:id="rId67"/>
      <p:boldItalic r:id="rId68"/>
    </p:embeddedFont>
    <p:embeddedFont>
      <p:font typeface="Helvetica Neue Light"/>
      <p:regular r:id="rId69"/>
      <p:bold r:id="rId70"/>
      <p:italic r:id="rId71"/>
      <p:boldItalic r:id="rId72"/>
    </p:embeddedFont>
    <p:embeddedFont>
      <p:font typeface="Inter Medium"/>
      <p:regular r:id="rId73"/>
      <p:bold r:id="rId74"/>
      <p:italic r:id="rId75"/>
      <p:boldItalic r:id="rId7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43">
          <p15:clr>
            <a:srgbClr val="747775"/>
          </p15:clr>
        </p15:guide>
        <p15:guide id="2" orient="horz" pos="1954">
          <p15:clr>
            <a:srgbClr val="747775"/>
          </p15:clr>
        </p15:guide>
        <p15:guide id="3" orient="horz" pos="1708">
          <p15:clr>
            <a:srgbClr val="747775"/>
          </p15:clr>
        </p15:guide>
        <p15:guide id="4" orient="horz" pos="2050">
          <p15:clr>
            <a:srgbClr val="747775"/>
          </p15:clr>
        </p15:guide>
      </p15:sldGuideLst>
    </p:ext>
    <p:ext uri="GoogleSlidesCustomDataVersion2">
      <go:slidesCustomData xmlns:go="http://customooxmlschemas.google.com/" r:id="rId77" roundtripDataSignature="AMtx7mgelgyRgM9fMY0aOBCwibqE1rfl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43" orient="horz"/>
        <p:guide pos="1954" orient="horz"/>
        <p:guide pos="1708" orient="horz"/>
        <p:guide pos="205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font" Target="fonts/InterSemiBold-bold.fntdata"/><Relationship Id="rId41" Type="http://schemas.openxmlformats.org/officeDocument/2006/relationships/font" Target="fonts/InterSemiBold-regular.fntdata"/><Relationship Id="rId44" Type="http://schemas.openxmlformats.org/officeDocument/2006/relationships/font" Target="fonts/InterSemiBold-boldItalic.fntdata"/><Relationship Id="rId43" Type="http://schemas.openxmlformats.org/officeDocument/2006/relationships/font" Target="fonts/InterSemiBold-italic.fntdata"/><Relationship Id="rId46" Type="http://schemas.openxmlformats.org/officeDocument/2006/relationships/font" Target="fonts/InterLight-bold.fntdata"/><Relationship Id="rId45" Type="http://schemas.openxmlformats.org/officeDocument/2006/relationships/font" Target="fonts/Inter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InterLight-boldItalic.fntdata"/><Relationship Id="rId47" Type="http://schemas.openxmlformats.org/officeDocument/2006/relationships/font" Target="fonts/InterLight-italic.fntdata"/><Relationship Id="rId49" Type="http://schemas.openxmlformats.org/officeDocument/2006/relationships/font" Target="fonts/Robot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InterMedium-regular.fntdata"/><Relationship Id="rId72" Type="http://schemas.openxmlformats.org/officeDocument/2006/relationships/font" Target="fonts/HelveticaNeueLight-boldItalic.fntdata"/><Relationship Id="rId31" Type="http://schemas.openxmlformats.org/officeDocument/2006/relationships/slide" Target="slides/slide26.xml"/><Relationship Id="rId75" Type="http://schemas.openxmlformats.org/officeDocument/2006/relationships/font" Target="fonts/InterMedium-italic.fntdata"/><Relationship Id="rId30" Type="http://schemas.openxmlformats.org/officeDocument/2006/relationships/slide" Target="slides/slide25.xml"/><Relationship Id="rId74" Type="http://schemas.openxmlformats.org/officeDocument/2006/relationships/font" Target="fonts/InterMedium-bold.fntdata"/><Relationship Id="rId33" Type="http://schemas.openxmlformats.org/officeDocument/2006/relationships/slide" Target="slides/slide28.xml"/><Relationship Id="rId77" Type="http://customschemas.google.com/relationships/presentationmetadata" Target="metadata"/><Relationship Id="rId32" Type="http://schemas.openxmlformats.org/officeDocument/2006/relationships/slide" Target="slides/slide27.xml"/><Relationship Id="rId76" Type="http://schemas.openxmlformats.org/officeDocument/2006/relationships/font" Target="fonts/InterMedium-boldItalic.fntdata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HelveticaNeueLight-italic.fntdata"/><Relationship Id="rId70" Type="http://schemas.openxmlformats.org/officeDocument/2006/relationships/font" Target="fonts/HelveticaNeueLight-bold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HelveticaNeue-bold.fntdata"/><Relationship Id="rId61" Type="http://schemas.openxmlformats.org/officeDocument/2006/relationships/font" Target="fonts/HelveticaNeue-regular.fntdata"/><Relationship Id="rId20" Type="http://schemas.openxmlformats.org/officeDocument/2006/relationships/slide" Target="slides/slide15.xml"/><Relationship Id="rId64" Type="http://schemas.openxmlformats.org/officeDocument/2006/relationships/font" Target="fonts/HelveticaNeue-boldItalic.fntdata"/><Relationship Id="rId63" Type="http://schemas.openxmlformats.org/officeDocument/2006/relationships/font" Target="fonts/HelveticaNeue-italic.fntdata"/><Relationship Id="rId22" Type="http://schemas.openxmlformats.org/officeDocument/2006/relationships/slide" Target="slides/slide17.xml"/><Relationship Id="rId66" Type="http://schemas.openxmlformats.org/officeDocument/2006/relationships/font" Target="fonts/InterTight-bold.fntdata"/><Relationship Id="rId21" Type="http://schemas.openxmlformats.org/officeDocument/2006/relationships/slide" Target="slides/slide16.xml"/><Relationship Id="rId65" Type="http://schemas.openxmlformats.org/officeDocument/2006/relationships/font" Target="fonts/InterTight-regular.fntdata"/><Relationship Id="rId24" Type="http://schemas.openxmlformats.org/officeDocument/2006/relationships/slide" Target="slides/slide19.xml"/><Relationship Id="rId68" Type="http://schemas.openxmlformats.org/officeDocument/2006/relationships/font" Target="fonts/InterTight-boldItalic.fntdata"/><Relationship Id="rId23" Type="http://schemas.openxmlformats.org/officeDocument/2006/relationships/slide" Target="slides/slide18.xml"/><Relationship Id="rId67" Type="http://schemas.openxmlformats.org/officeDocument/2006/relationships/font" Target="fonts/InterTight-italic.fntdata"/><Relationship Id="rId60" Type="http://schemas.openxmlformats.org/officeDocument/2006/relationships/font" Target="fonts/Inter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HelveticaNeueLight-regular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oboto-italic.fntdata"/><Relationship Id="rId50" Type="http://schemas.openxmlformats.org/officeDocument/2006/relationships/font" Target="fonts/Roboto-bold.fntdata"/><Relationship Id="rId53" Type="http://schemas.openxmlformats.org/officeDocument/2006/relationships/font" Target="fonts/InterTightMedium-regular.fntdata"/><Relationship Id="rId52" Type="http://schemas.openxmlformats.org/officeDocument/2006/relationships/font" Target="fonts/Roboto-boldItalic.fntdata"/><Relationship Id="rId11" Type="http://schemas.openxmlformats.org/officeDocument/2006/relationships/slide" Target="slides/slide6.xml"/><Relationship Id="rId55" Type="http://schemas.openxmlformats.org/officeDocument/2006/relationships/font" Target="fonts/InterTightMedium-italic.fntdata"/><Relationship Id="rId10" Type="http://schemas.openxmlformats.org/officeDocument/2006/relationships/slide" Target="slides/slide5.xml"/><Relationship Id="rId54" Type="http://schemas.openxmlformats.org/officeDocument/2006/relationships/font" Target="fonts/InterTightMedium-bold.fntdata"/><Relationship Id="rId13" Type="http://schemas.openxmlformats.org/officeDocument/2006/relationships/slide" Target="slides/slide8.xml"/><Relationship Id="rId57" Type="http://schemas.openxmlformats.org/officeDocument/2006/relationships/font" Target="fonts/Inter-regular.fntdata"/><Relationship Id="rId12" Type="http://schemas.openxmlformats.org/officeDocument/2006/relationships/slide" Target="slides/slide7.xml"/><Relationship Id="rId56" Type="http://schemas.openxmlformats.org/officeDocument/2006/relationships/font" Target="fonts/InterTightMedium-boldItalic.fntdata"/><Relationship Id="rId15" Type="http://schemas.openxmlformats.org/officeDocument/2006/relationships/slide" Target="slides/slide10.xml"/><Relationship Id="rId59" Type="http://schemas.openxmlformats.org/officeDocument/2006/relationships/font" Target="fonts/Inter-italic.fntdata"/><Relationship Id="rId14" Type="http://schemas.openxmlformats.org/officeDocument/2006/relationships/slide" Target="slides/slide9.xml"/><Relationship Id="rId58" Type="http://schemas.openxmlformats.org/officeDocument/2006/relationships/font" Target="fonts/Inter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edia.bezahl.de/o2c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8828d3647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g38828d3647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4409cbf62b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g34409cbf62b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7" name="Google Shape;267;p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4407afa0ec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g34407afa0ec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6e0eae5088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g36e0eae5088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deutsch: </a:t>
            </a:r>
            <a:r>
              <a:rPr lang="de" sz="1050">
                <a:solidFill>
                  <a:srgbClr val="0B57D0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https://media.bezahl.de/o2c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4407afa0ec_4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g34407afa0ec_4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" name="Google Shape;38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5" name="Google Shape;44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4409582ac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g34409582ac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2" name="Google Shape;48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3" name="Google Shape;533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34" name="Google Shape;534;p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40" name="Google Shape;540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8" name="Google Shape;598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2" name="Google Shape;62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34409cbf62b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8" name="Google Shape;638;g34409cbf62b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5" name="Google Shape;655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56" name="Google Shape;656;p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34407fc060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2" name="Google Shape;662;g34407fc060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3" name="Google Shape;67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440ac1e80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2" name="Google Shape;692;g3440ac1e80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3" name="Google Shape;693;g3440ac1e803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8828d3647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g38828d3647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3440b8629a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7" name="Google Shape;717;g3440b8629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34407afa0e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5" name="Google Shape;725;g34407afa0e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3440b2e7759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3" name="Google Shape;743;g3440b2e7759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3440a8a4721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7" name="Google Shape;767;g3440a8a4721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3" name="Google Shape;793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3440d277ec3_3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5" name="Google Shape;805;g3440d277ec3_3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8828d36478_0_6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38828d36478_0_6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8828d36478_0_6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9" name="Google Shape;169;g38828d36478_0_6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836ec2949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g3836ec2949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440a0f3365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3440a0f336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ckblatt">
  <p:cSld name="CUSTOM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/>
          <p:nvPr>
            <p:ph type="title"/>
          </p:nvPr>
        </p:nvSpPr>
        <p:spPr>
          <a:xfrm>
            <a:off x="3564281" y="2666025"/>
            <a:ext cx="1823400" cy="7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" name="Google Shape;11;p37"/>
          <p:cNvSpPr txBox="1"/>
          <p:nvPr>
            <p:ph idx="2" type="title"/>
          </p:nvPr>
        </p:nvSpPr>
        <p:spPr>
          <a:xfrm>
            <a:off x="5782894" y="2666025"/>
            <a:ext cx="1823400" cy="7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Title Slide_4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9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0" name="Google Shape;40;p39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1" name="Google Shape;41;p39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4">
  <p:cSld name="Title Slide_1_1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46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">
  <p:cSld name="Title Slid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7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6" name="Google Shape;46;p47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7"/>
          <p:cNvSpPr txBox="1"/>
          <p:nvPr>
            <p:ph idx="2" type="body"/>
          </p:nvPr>
        </p:nvSpPr>
        <p:spPr>
          <a:xfrm>
            <a:off x="476419" y="1482169"/>
            <a:ext cx="8262000" cy="31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48" name="Google Shape;48;p47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">
  <p:cSld name="Title Slid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&#10;" id="50" name="Google Shape;50;p48"/>
          <p:cNvSpPr txBox="1"/>
          <p:nvPr>
            <p:ph type="title"/>
          </p:nvPr>
        </p:nvSpPr>
        <p:spPr>
          <a:xfrm>
            <a:off x="1086450" y="764250"/>
            <a:ext cx="65130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descr="&#10;" id="51" name="Google Shape;51;p48"/>
          <p:cNvSpPr txBox="1"/>
          <p:nvPr>
            <p:ph idx="2" type="title"/>
          </p:nvPr>
        </p:nvSpPr>
        <p:spPr>
          <a:xfrm>
            <a:off x="1544700" y="1938159"/>
            <a:ext cx="65130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Font typeface="Inter SemiBold"/>
              <a:buNone/>
              <a:defRPr b="0" sz="7200"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cxnSp>
        <p:nvCxnSpPr>
          <p:cNvPr id="52" name="Google Shape;52;p48"/>
          <p:cNvCxnSpPr/>
          <p:nvPr/>
        </p:nvCxnSpPr>
        <p:spPr>
          <a:xfrm>
            <a:off x="4469194" y="3206813"/>
            <a:ext cx="558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3" name="Google Shape;53;p48"/>
          <p:cNvSpPr txBox="1"/>
          <p:nvPr>
            <p:ph idx="1" type="subTitle"/>
          </p:nvPr>
        </p:nvSpPr>
        <p:spPr>
          <a:xfrm>
            <a:off x="5136975" y="3112088"/>
            <a:ext cx="3184800" cy="1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4" name="Google Shape;54;p48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9"/>
          <p:cNvSpPr txBox="1"/>
          <p:nvPr>
            <p:ph type="title"/>
          </p:nvPr>
        </p:nvSpPr>
        <p:spPr>
          <a:xfrm>
            <a:off x="405581" y="342900"/>
            <a:ext cx="74409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SemiBold"/>
              <a:buNone/>
              <a:defRPr b="0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7" name="Google Shape;57;p49"/>
          <p:cNvSpPr txBox="1"/>
          <p:nvPr>
            <p:ph idx="1" type="body"/>
          </p:nvPr>
        </p:nvSpPr>
        <p:spPr>
          <a:xfrm>
            <a:off x="476419" y="1482169"/>
            <a:ext cx="8262000" cy="31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8" name="Google Shape;58;p49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55">
          <p15:clr>
            <a:srgbClr val="FA7B17"/>
          </p15:clr>
        </p15:guide>
        <p15:guide id="2" orient="horz" pos="648">
          <p15:clr>
            <a:srgbClr val="FA7B17"/>
          </p15:clr>
        </p15:guide>
        <p15:guide id="3" pos="5505">
          <p15:clr>
            <a:srgbClr val="FA7B17"/>
          </p15:clr>
        </p15:guide>
        <p15:guide id="4" orient="horz" pos="343">
          <p15:clr>
            <a:srgbClr val="FA7B17"/>
          </p15:clr>
        </p15:guide>
        <p15:guide id="5" orient="horz" pos="216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nke">
  <p:cSld name="CUS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50"/>
          <p:cNvCxnSpPr/>
          <p:nvPr/>
        </p:nvCxnSpPr>
        <p:spPr>
          <a:xfrm>
            <a:off x="4469194" y="3206813"/>
            <a:ext cx="558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1" name="Google Shape;61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25863" y="1070562"/>
            <a:ext cx="643332" cy="71645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50"/>
          <p:cNvSpPr txBox="1"/>
          <p:nvPr>
            <p:ph type="title"/>
          </p:nvPr>
        </p:nvSpPr>
        <p:spPr>
          <a:xfrm>
            <a:off x="1034213" y="1852725"/>
            <a:ext cx="7147500" cy="10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Font typeface="Inter SemiBold"/>
              <a:buNone/>
              <a:defRPr b="0" sz="7500"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SemiBold"/>
              <a:buNone/>
              <a:defRPr b="0"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3" name="Google Shape;63;p50"/>
          <p:cNvSpPr txBox="1"/>
          <p:nvPr>
            <p:ph idx="1" type="subTitle"/>
          </p:nvPr>
        </p:nvSpPr>
        <p:spPr>
          <a:xfrm>
            <a:off x="5136975" y="3112088"/>
            <a:ext cx="3184800" cy="1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4" name="Google Shape;64;p50" title="Kopie von AufinityGroup_LOGO_white(1)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+ Text + Bild - hellgrau">
  <p:cSld name="TITLE_ONLY_1_1_1_1_3_1">
    <p:bg>
      <p:bgPr>
        <a:solidFill>
          <a:srgbClr val="FAFAFA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1"/>
          <p:cNvSpPr txBox="1"/>
          <p:nvPr>
            <p:ph type="title"/>
          </p:nvPr>
        </p:nvSpPr>
        <p:spPr>
          <a:xfrm>
            <a:off x="311700" y="445025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2600"/>
              <a:buFont typeface="Helvetica Neue"/>
              <a:buNone/>
              <a:defRPr sz="2600">
                <a:solidFill>
                  <a:srgbClr val="10111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67" name="Google Shape;67;p51"/>
          <p:cNvSpPr txBox="1"/>
          <p:nvPr>
            <p:ph idx="2" type="title"/>
          </p:nvPr>
        </p:nvSpPr>
        <p:spPr>
          <a:xfrm>
            <a:off x="311700" y="1420625"/>
            <a:ext cx="38802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1600"/>
              <a:buFont typeface="Helvetica Neue Light"/>
              <a:buNone/>
              <a:defRPr sz="1600">
                <a:solidFill>
                  <a:srgbClr val="10111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68" name="Google Shape;68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57026" y="189098"/>
            <a:ext cx="1409349" cy="19787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5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+ Text + Bild - grau">
  <p:cSld name="TITLE_ONLY_1_1_1_1_3_1_1">
    <p:bg>
      <p:bgPr>
        <a:solidFill>
          <a:srgbClr val="F2F2F2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2"/>
          <p:cNvSpPr txBox="1"/>
          <p:nvPr>
            <p:ph type="title"/>
          </p:nvPr>
        </p:nvSpPr>
        <p:spPr>
          <a:xfrm>
            <a:off x="311700" y="445025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2600"/>
              <a:buFont typeface="Helvetica Neue"/>
              <a:buNone/>
              <a:defRPr sz="2600">
                <a:solidFill>
                  <a:srgbClr val="10111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72" name="Google Shape;72;p52"/>
          <p:cNvSpPr txBox="1"/>
          <p:nvPr>
            <p:ph idx="2" type="title"/>
          </p:nvPr>
        </p:nvSpPr>
        <p:spPr>
          <a:xfrm>
            <a:off x="311700" y="1420625"/>
            <a:ext cx="38802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1600"/>
              <a:buFont typeface="Helvetica Neue Light"/>
              <a:buNone/>
              <a:defRPr sz="1600">
                <a:solidFill>
                  <a:srgbClr val="10111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73" name="Google Shape;73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57026" y="189098"/>
            <a:ext cx="1409349" cy="1978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5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Helvetica Neue"/>
              <a:buNone/>
              <a:defRPr sz="3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77" name="Google Shape;77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7026" y="189098"/>
            <a:ext cx="1409349" cy="1978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5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+ Text + Bild - weiß 2">
  <p:cSld name="TITLE_ONLY_1_1_1_1_3_1_1_1">
    <p:bg>
      <p:bgPr>
        <a:solidFill>
          <a:schemeClr val="lt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4"/>
          <p:cNvSpPr txBox="1"/>
          <p:nvPr>
            <p:ph type="title"/>
          </p:nvPr>
        </p:nvSpPr>
        <p:spPr>
          <a:xfrm>
            <a:off x="4351475" y="445025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2600"/>
              <a:buFont typeface="Helvetica Neue"/>
              <a:buNone/>
              <a:defRPr sz="2600">
                <a:solidFill>
                  <a:srgbClr val="10111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81" name="Google Shape;81;p54"/>
          <p:cNvSpPr txBox="1"/>
          <p:nvPr>
            <p:ph idx="2" type="title"/>
          </p:nvPr>
        </p:nvSpPr>
        <p:spPr>
          <a:xfrm>
            <a:off x="4351475" y="1420625"/>
            <a:ext cx="38802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1600"/>
              <a:buFont typeface="Helvetica Neue Light"/>
              <a:buNone/>
              <a:defRPr sz="1600">
                <a:solidFill>
                  <a:srgbClr val="10111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82" name="Google Shape;82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57026" y="189098"/>
            <a:ext cx="1409349" cy="19787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5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 Slide_2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6"/>
          <p:cNvSpPr txBox="1"/>
          <p:nvPr>
            <p:ph type="title"/>
          </p:nvPr>
        </p:nvSpPr>
        <p:spPr>
          <a:xfrm>
            <a:off x="322613" y="221213"/>
            <a:ext cx="71070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None/>
              <a:defRPr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55">
          <p15:clr>
            <a:srgbClr val="FA7B17"/>
          </p15:clr>
        </p15:guide>
        <p15:guide id="2" orient="horz" pos="648">
          <p15:clr>
            <a:srgbClr val="FA7B17"/>
          </p15:clr>
        </p15:guide>
        <p15:guide id="3" pos="5505">
          <p15:clr>
            <a:srgbClr val="FA7B17"/>
          </p15:clr>
        </p15:guide>
        <p15:guide id="4" orient="horz" pos="343">
          <p15:clr>
            <a:srgbClr val="FA7B17"/>
          </p15:clr>
        </p15:guide>
        <p15:guide id="5" orient="horz" pos="216">
          <p15:clr>
            <a:srgbClr val="FA7B17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e Folie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+ Text + Bild - grau 2">
  <p:cSld name="TITLE_ONLY_1_1_1_1_3_1_1_1_1_1">
    <p:bg>
      <p:bgPr>
        <a:solidFill>
          <a:srgbClr val="F2F2F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6"/>
          <p:cNvSpPr txBox="1"/>
          <p:nvPr>
            <p:ph type="title"/>
          </p:nvPr>
        </p:nvSpPr>
        <p:spPr>
          <a:xfrm>
            <a:off x="4351475" y="445025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2600"/>
              <a:buFont typeface="Helvetica Neue"/>
              <a:buNone/>
              <a:defRPr sz="2600">
                <a:solidFill>
                  <a:srgbClr val="10111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88" name="Google Shape;88;p56"/>
          <p:cNvSpPr txBox="1"/>
          <p:nvPr>
            <p:ph idx="2" type="title"/>
          </p:nvPr>
        </p:nvSpPr>
        <p:spPr>
          <a:xfrm>
            <a:off x="4351475" y="1420625"/>
            <a:ext cx="38802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1600"/>
              <a:buFont typeface="Helvetica Neue Light"/>
              <a:buNone/>
              <a:defRPr sz="1600">
                <a:solidFill>
                  <a:srgbClr val="10111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89" name="Google Shape;89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57026" y="189098"/>
            <a:ext cx="1409349" cy="1978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5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envorstellung">
  <p:cSld name="TITLE_ONLY_1_1_1_1_1_1_1_1"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7"/>
          <p:cNvSpPr/>
          <p:nvPr/>
        </p:nvSpPr>
        <p:spPr>
          <a:xfrm>
            <a:off x="4255500" y="285750"/>
            <a:ext cx="4888500" cy="4572000"/>
          </a:xfrm>
          <a:prstGeom prst="rect">
            <a:avLst/>
          </a:prstGeom>
          <a:solidFill>
            <a:srgbClr val="10111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57"/>
          <p:cNvSpPr/>
          <p:nvPr/>
        </p:nvSpPr>
        <p:spPr>
          <a:xfrm>
            <a:off x="3039575" y="507450"/>
            <a:ext cx="2229000" cy="4128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57"/>
          <p:cNvSpPr txBox="1"/>
          <p:nvPr>
            <p:ph type="title"/>
          </p:nvPr>
        </p:nvSpPr>
        <p:spPr>
          <a:xfrm>
            <a:off x="5547175" y="1852800"/>
            <a:ext cx="348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Helvetica Neue"/>
              <a:buNone/>
              <a:defRPr sz="23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95" name="Google Shape;95;p57"/>
          <p:cNvSpPr txBox="1"/>
          <p:nvPr>
            <p:ph idx="2" type="title"/>
          </p:nvPr>
        </p:nvSpPr>
        <p:spPr>
          <a:xfrm>
            <a:off x="5547175" y="2718000"/>
            <a:ext cx="3057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 Light"/>
              <a:buNone/>
              <a:defRPr sz="1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pic>
        <p:nvPicPr>
          <p:cNvPr id="96" name="Google Shape;96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629363" y="850301"/>
            <a:ext cx="2267427" cy="3183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57"/>
          <p:cNvSpPr txBox="1"/>
          <p:nvPr/>
        </p:nvSpPr>
        <p:spPr>
          <a:xfrm>
            <a:off x="3628475" y="2410200"/>
            <a:ext cx="105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de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Bild einfügen</a:t>
            </a:r>
            <a:endParaRPr b="0" i="0" sz="900" u="none" cap="none" strike="noStrike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8" name="Google Shape;98;p5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99" name="Google Shape;99;p57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1">
  <p:cSld name="Title Slid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58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Title Slide_3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9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4" name="Google Shape;104;p59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05" name="Google Shape;105;p59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Title Slide_5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60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8" name="Google Shape;108;p60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09" name="Google Shape;109;p60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Title Slide_6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1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2" name="Google Shape;112;p61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3" name="Google Shape;113;p61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Title Slide_9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2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6" name="Google Shape;116;p62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7" name="Google Shape;117;p62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0">
  <p:cSld name="Title Slide_12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3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0" name="Google Shape;120;p63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1" name="Google Shape;121;p63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1">
  <p:cSld name="Title Slide_13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4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4" name="Google Shape;124;p64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5" name="Google Shape;125;p64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Überschrift 2">
  <p:cSld name="TITLE_ONLY_4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01114"/>
              </a:buClr>
              <a:buSzPts val="2300"/>
              <a:buFont typeface="Helvetica Neue"/>
              <a:buNone/>
              <a:defRPr sz="2300">
                <a:solidFill>
                  <a:srgbClr val="10111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Helvetica Neue"/>
              <a:buNone/>
              <a:defRPr sz="23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6" name="Google Shape;16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17" name="Google Shape;17;p38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2">
  <p:cSld name="Title Slide_14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5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8" name="Google Shape;128;p65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9" name="Google Shape;129;p65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3">
  <p:cSld name="Title Slide_15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6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32" name="Google Shape;132;p66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33" name="Google Shape;133;p66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Title Slide_7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0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0" name="Google Shape;20;p40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1" name="Google Shape;21;p40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Title Slide_8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1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4" name="Google Shape;24;p41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5" name="Google Shape;25;p41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2">
  <p:cSld name="Title Slid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2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Title Slide_10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3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0" name="Google Shape;30;p43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1" name="Google Shape;31;p43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Title Slide_1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4"/>
          <p:cNvSpPr txBox="1"/>
          <p:nvPr>
            <p:ph type="title"/>
          </p:nvPr>
        </p:nvSpPr>
        <p:spPr>
          <a:xfrm>
            <a:off x="405581" y="540375"/>
            <a:ext cx="7543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 Tight"/>
              <a:buNone/>
              <a:defRPr b="1" sz="23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Helvetica Neue"/>
              <a:buNone/>
              <a:defRPr sz="23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4" name="Google Shape;34;p44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5" name="Google Shape;35;p44" title="Kopie von AufinityGroup_LOGO_white(1)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3">
  <p:cSld name="Title Slide_1_1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45" title="Kopie von AufinityGroup_LOGO_white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975" y="476419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5"/>
          <p:cNvSpPr txBox="1"/>
          <p:nvPr/>
        </p:nvSpPr>
        <p:spPr>
          <a:xfrm>
            <a:off x="8369860" y="4683447"/>
            <a:ext cx="368700" cy="2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" name="Google Shape;7;p35"/>
          <p:cNvSpPr txBox="1"/>
          <p:nvPr>
            <p:ph type="title"/>
          </p:nvPr>
        </p:nvSpPr>
        <p:spPr>
          <a:xfrm>
            <a:off x="385200" y="311550"/>
            <a:ext cx="72450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Inter"/>
              <a:buNone/>
              <a:defRPr b="1" i="0" sz="23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None/>
              <a:defRPr b="1" i="0" sz="16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35"/>
          <p:cNvSpPr txBox="1"/>
          <p:nvPr>
            <p:ph idx="1" type="body"/>
          </p:nvPr>
        </p:nvSpPr>
        <p:spPr>
          <a:xfrm>
            <a:off x="405581" y="1283644"/>
            <a:ext cx="7107000" cy="28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 b="0" i="0" sz="14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55">
          <p15:clr>
            <a:srgbClr val="EA4335"/>
          </p15:clr>
        </p15:guide>
        <p15:guide id="2" pos="5505">
          <p15:clr>
            <a:srgbClr val="EA4335"/>
          </p15:clr>
        </p15:guide>
        <p15:guide id="3" orient="horz" pos="196">
          <p15:clr>
            <a:srgbClr val="EA4335"/>
          </p15:clr>
        </p15:guide>
        <p15:guide id="4" orient="horz" pos="3044">
          <p15:clr>
            <a:srgbClr val="E46962"/>
          </p15:clr>
        </p15:guide>
        <p15:guide id="5" orient="horz" pos="734">
          <p15:clr>
            <a:srgbClr val="E46962"/>
          </p15:clr>
        </p15:guide>
        <p15:guide id="6" orient="horz" pos="952">
          <p15:clr>
            <a:srgbClr val="E46962"/>
          </p15:clr>
        </p15:guide>
        <p15:guide id="7" orient="horz" pos="2808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18.png"/><Relationship Id="rId5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3.jpg"/><Relationship Id="rId4" Type="http://schemas.openxmlformats.org/officeDocument/2006/relationships/image" Target="../media/image35.jpg"/><Relationship Id="rId9" Type="http://schemas.openxmlformats.org/officeDocument/2006/relationships/image" Target="../media/image41.png"/><Relationship Id="rId5" Type="http://schemas.openxmlformats.org/officeDocument/2006/relationships/image" Target="../media/image27.jpg"/><Relationship Id="rId6" Type="http://schemas.openxmlformats.org/officeDocument/2006/relationships/image" Target="../media/image24.png"/><Relationship Id="rId7" Type="http://schemas.openxmlformats.org/officeDocument/2006/relationships/image" Target="../media/image26.jpg"/><Relationship Id="rId8" Type="http://schemas.openxmlformats.org/officeDocument/2006/relationships/image" Target="../media/image22.jpg"/><Relationship Id="rId11" Type="http://schemas.openxmlformats.org/officeDocument/2006/relationships/image" Target="../media/image25.jpg"/><Relationship Id="rId10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hyperlink" Target="https://media.bezahl.de/en-gb/en_o2c" TargetMode="External"/><Relationship Id="rId8" Type="http://schemas.openxmlformats.org/officeDocument/2006/relationships/image" Target="../media/image63.png"/><Relationship Id="rId11" Type="http://schemas.openxmlformats.org/officeDocument/2006/relationships/image" Target="../media/image33.png"/><Relationship Id="rId10" Type="http://schemas.openxmlformats.org/officeDocument/2006/relationships/image" Target="../media/image4.png"/><Relationship Id="rId12" Type="http://schemas.openxmlformats.org/officeDocument/2006/relationships/hyperlink" Target="https://media.bezahl.de/en-gb/en_o2c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6.png"/><Relationship Id="rId4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0.png"/><Relationship Id="rId4" Type="http://schemas.openxmlformats.org/officeDocument/2006/relationships/image" Target="../media/image39.png"/><Relationship Id="rId5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60.png"/><Relationship Id="rId5" Type="http://schemas.openxmlformats.org/officeDocument/2006/relationships/image" Target="../media/image58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10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9.png"/><Relationship Id="rId4" Type="http://schemas.openxmlformats.org/officeDocument/2006/relationships/image" Target="../media/image51.png"/><Relationship Id="rId5" Type="http://schemas.openxmlformats.org/officeDocument/2006/relationships/image" Target="../media/image62.png"/><Relationship Id="rId6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20" Type="http://schemas.openxmlformats.org/officeDocument/2006/relationships/image" Target="../media/image75.png"/><Relationship Id="rId22" Type="http://schemas.openxmlformats.org/officeDocument/2006/relationships/image" Target="../media/image4.png"/><Relationship Id="rId21" Type="http://schemas.openxmlformats.org/officeDocument/2006/relationships/image" Target="../media/image83.png"/><Relationship Id="rId24" Type="http://schemas.openxmlformats.org/officeDocument/2006/relationships/image" Target="../media/image85.png"/><Relationship Id="rId23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9" Type="http://schemas.openxmlformats.org/officeDocument/2006/relationships/image" Target="../media/image50.png"/><Relationship Id="rId5" Type="http://schemas.openxmlformats.org/officeDocument/2006/relationships/image" Target="../media/image64.png"/><Relationship Id="rId6" Type="http://schemas.openxmlformats.org/officeDocument/2006/relationships/image" Target="../media/image61.png"/><Relationship Id="rId7" Type="http://schemas.openxmlformats.org/officeDocument/2006/relationships/image" Target="../media/image51.png"/><Relationship Id="rId8" Type="http://schemas.openxmlformats.org/officeDocument/2006/relationships/image" Target="../media/image59.png"/><Relationship Id="rId11" Type="http://schemas.openxmlformats.org/officeDocument/2006/relationships/image" Target="../media/image69.png"/><Relationship Id="rId10" Type="http://schemas.openxmlformats.org/officeDocument/2006/relationships/image" Target="../media/image57.png"/><Relationship Id="rId13" Type="http://schemas.openxmlformats.org/officeDocument/2006/relationships/image" Target="../media/image65.png"/><Relationship Id="rId12" Type="http://schemas.openxmlformats.org/officeDocument/2006/relationships/image" Target="../media/image76.png"/><Relationship Id="rId15" Type="http://schemas.openxmlformats.org/officeDocument/2006/relationships/image" Target="../media/image67.png"/><Relationship Id="rId14" Type="http://schemas.openxmlformats.org/officeDocument/2006/relationships/image" Target="../media/image82.png"/><Relationship Id="rId17" Type="http://schemas.openxmlformats.org/officeDocument/2006/relationships/image" Target="../media/image78.png"/><Relationship Id="rId16" Type="http://schemas.openxmlformats.org/officeDocument/2006/relationships/image" Target="../media/image79.png"/><Relationship Id="rId19" Type="http://schemas.openxmlformats.org/officeDocument/2006/relationships/image" Target="../media/image74.png"/><Relationship Id="rId18" Type="http://schemas.openxmlformats.org/officeDocument/2006/relationships/image" Target="../media/image8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8.png"/><Relationship Id="rId4" Type="http://schemas.openxmlformats.org/officeDocument/2006/relationships/image" Target="../media/image66.png"/><Relationship Id="rId9" Type="http://schemas.openxmlformats.org/officeDocument/2006/relationships/image" Target="../media/image50.png"/><Relationship Id="rId5" Type="http://schemas.openxmlformats.org/officeDocument/2006/relationships/image" Target="../media/image57.png"/><Relationship Id="rId6" Type="http://schemas.openxmlformats.org/officeDocument/2006/relationships/image" Target="../media/image51.png"/><Relationship Id="rId7" Type="http://schemas.openxmlformats.org/officeDocument/2006/relationships/image" Target="../media/image49.png"/><Relationship Id="rId8" Type="http://schemas.openxmlformats.org/officeDocument/2006/relationships/image" Target="../media/image59.png"/><Relationship Id="rId11" Type="http://schemas.openxmlformats.org/officeDocument/2006/relationships/image" Target="../media/image72.png"/><Relationship Id="rId10" Type="http://schemas.openxmlformats.org/officeDocument/2006/relationships/image" Target="../media/image83.png"/><Relationship Id="rId13" Type="http://schemas.openxmlformats.org/officeDocument/2006/relationships/image" Target="../media/image70.png"/><Relationship Id="rId12" Type="http://schemas.openxmlformats.org/officeDocument/2006/relationships/image" Target="../media/image71.png"/><Relationship Id="rId14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3.png"/><Relationship Id="rId4" Type="http://schemas.openxmlformats.org/officeDocument/2006/relationships/image" Target="../media/image101.png"/><Relationship Id="rId5" Type="http://schemas.openxmlformats.org/officeDocument/2006/relationships/image" Target="../media/image80.png"/><Relationship Id="rId6" Type="http://schemas.openxmlformats.org/officeDocument/2006/relationships/image" Target="../media/image90.png"/><Relationship Id="rId7" Type="http://schemas.openxmlformats.org/officeDocument/2006/relationships/image" Target="../media/image100.png"/><Relationship Id="rId8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1.png"/><Relationship Id="rId4" Type="http://schemas.openxmlformats.org/officeDocument/2006/relationships/image" Target="../media/image97.png"/><Relationship Id="rId5" Type="http://schemas.openxmlformats.org/officeDocument/2006/relationships/image" Target="../media/image99.png"/><Relationship Id="rId6" Type="http://schemas.openxmlformats.org/officeDocument/2006/relationships/image" Target="../media/image92.png"/><Relationship Id="rId7" Type="http://schemas.openxmlformats.org/officeDocument/2006/relationships/image" Target="../media/image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7.png"/><Relationship Id="rId4" Type="http://schemas.openxmlformats.org/officeDocument/2006/relationships/image" Target="../media/image93.png"/><Relationship Id="rId9" Type="http://schemas.openxmlformats.org/officeDocument/2006/relationships/image" Target="../media/image4.png"/><Relationship Id="rId5" Type="http://schemas.openxmlformats.org/officeDocument/2006/relationships/image" Target="../media/image103.png"/><Relationship Id="rId6" Type="http://schemas.openxmlformats.org/officeDocument/2006/relationships/image" Target="../media/image84.png"/><Relationship Id="rId7" Type="http://schemas.openxmlformats.org/officeDocument/2006/relationships/image" Target="../media/image94.png"/><Relationship Id="rId8" Type="http://schemas.openxmlformats.org/officeDocument/2006/relationships/image" Target="../media/image10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6.png"/><Relationship Id="rId4" Type="http://schemas.openxmlformats.org/officeDocument/2006/relationships/image" Target="../media/image116.png"/><Relationship Id="rId5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9.png"/><Relationship Id="rId4" Type="http://schemas.openxmlformats.org/officeDocument/2006/relationships/image" Target="../media/image91.png"/><Relationship Id="rId9" Type="http://schemas.openxmlformats.org/officeDocument/2006/relationships/image" Target="../media/image4.png"/><Relationship Id="rId5" Type="http://schemas.openxmlformats.org/officeDocument/2006/relationships/image" Target="../media/image95.png"/><Relationship Id="rId6" Type="http://schemas.openxmlformats.org/officeDocument/2006/relationships/image" Target="../media/image88.png"/><Relationship Id="rId7" Type="http://schemas.openxmlformats.org/officeDocument/2006/relationships/image" Target="../media/image98.png"/><Relationship Id="rId8" Type="http://schemas.openxmlformats.org/officeDocument/2006/relationships/image" Target="../media/image10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4.jpg"/><Relationship Id="rId4" Type="http://schemas.openxmlformats.org/officeDocument/2006/relationships/image" Target="../media/image112.png"/><Relationship Id="rId9" Type="http://schemas.openxmlformats.org/officeDocument/2006/relationships/image" Target="../media/image4.png"/><Relationship Id="rId5" Type="http://schemas.openxmlformats.org/officeDocument/2006/relationships/image" Target="../media/image135.png"/><Relationship Id="rId6" Type="http://schemas.openxmlformats.org/officeDocument/2006/relationships/image" Target="../media/image108.png"/><Relationship Id="rId7" Type="http://schemas.openxmlformats.org/officeDocument/2006/relationships/image" Target="../media/image105.png"/><Relationship Id="rId8" Type="http://schemas.openxmlformats.org/officeDocument/2006/relationships/image" Target="../media/image10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119.png"/><Relationship Id="rId5" Type="http://schemas.openxmlformats.org/officeDocument/2006/relationships/image" Target="../media/image117.png"/><Relationship Id="rId6" Type="http://schemas.openxmlformats.org/officeDocument/2006/relationships/image" Target="../media/image138.png"/><Relationship Id="rId7" Type="http://schemas.openxmlformats.org/officeDocument/2006/relationships/image" Target="../media/image127.png"/><Relationship Id="rId8" Type="http://schemas.openxmlformats.org/officeDocument/2006/relationships/image" Target="../media/image151.png"/><Relationship Id="rId11" Type="http://schemas.openxmlformats.org/officeDocument/2006/relationships/image" Target="../media/image118.png"/><Relationship Id="rId10" Type="http://schemas.openxmlformats.org/officeDocument/2006/relationships/image" Target="../media/image120.png"/><Relationship Id="rId13" Type="http://schemas.openxmlformats.org/officeDocument/2006/relationships/image" Target="../media/image148.png"/><Relationship Id="rId12" Type="http://schemas.openxmlformats.org/officeDocument/2006/relationships/image" Target="../media/image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9.png"/><Relationship Id="rId4" Type="http://schemas.openxmlformats.org/officeDocument/2006/relationships/image" Target="../media/image114.png"/><Relationship Id="rId9" Type="http://schemas.openxmlformats.org/officeDocument/2006/relationships/image" Target="../media/image121.png"/><Relationship Id="rId5" Type="http://schemas.openxmlformats.org/officeDocument/2006/relationships/image" Target="../media/image115.png"/><Relationship Id="rId6" Type="http://schemas.openxmlformats.org/officeDocument/2006/relationships/image" Target="../media/image113.png"/><Relationship Id="rId7" Type="http://schemas.openxmlformats.org/officeDocument/2006/relationships/image" Target="../media/image125.png"/><Relationship Id="rId8" Type="http://schemas.openxmlformats.org/officeDocument/2006/relationships/image" Target="../media/image123.png"/><Relationship Id="rId11" Type="http://schemas.openxmlformats.org/officeDocument/2006/relationships/image" Target="../media/image126.png"/><Relationship Id="rId10" Type="http://schemas.openxmlformats.org/officeDocument/2006/relationships/image" Target="../media/image124.png"/><Relationship Id="rId13" Type="http://schemas.openxmlformats.org/officeDocument/2006/relationships/image" Target="../media/image133.png"/><Relationship Id="rId12" Type="http://schemas.openxmlformats.org/officeDocument/2006/relationships/image" Target="../media/image122.png"/><Relationship Id="rId15" Type="http://schemas.openxmlformats.org/officeDocument/2006/relationships/image" Target="../media/image131.png"/><Relationship Id="rId14" Type="http://schemas.openxmlformats.org/officeDocument/2006/relationships/image" Target="../media/image132.png"/><Relationship Id="rId17" Type="http://schemas.openxmlformats.org/officeDocument/2006/relationships/image" Target="../media/image137.png"/><Relationship Id="rId16" Type="http://schemas.openxmlformats.org/officeDocument/2006/relationships/image" Target="../media/image4.png"/><Relationship Id="rId19" Type="http://schemas.openxmlformats.org/officeDocument/2006/relationships/image" Target="../media/image128.png"/><Relationship Id="rId18" Type="http://schemas.openxmlformats.org/officeDocument/2006/relationships/image" Target="../media/image130.png"/></Relationships>
</file>

<file path=ppt/slides/_rels/slide33.xml.rels><?xml version="1.0" encoding="UTF-8" standalone="yes"?><Relationships xmlns="http://schemas.openxmlformats.org/package/2006/relationships"><Relationship Id="rId20" Type="http://schemas.openxmlformats.org/officeDocument/2006/relationships/image" Target="../media/image160.png"/><Relationship Id="rId21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40.png"/><Relationship Id="rId4" Type="http://schemas.openxmlformats.org/officeDocument/2006/relationships/image" Target="../media/image152.png"/><Relationship Id="rId9" Type="http://schemas.openxmlformats.org/officeDocument/2006/relationships/image" Target="../media/image129.png"/><Relationship Id="rId5" Type="http://schemas.openxmlformats.org/officeDocument/2006/relationships/image" Target="../media/image149.png"/><Relationship Id="rId6" Type="http://schemas.openxmlformats.org/officeDocument/2006/relationships/image" Target="../media/image134.png"/><Relationship Id="rId7" Type="http://schemas.openxmlformats.org/officeDocument/2006/relationships/image" Target="../media/image141.png"/><Relationship Id="rId8" Type="http://schemas.openxmlformats.org/officeDocument/2006/relationships/image" Target="../media/image143.png"/><Relationship Id="rId11" Type="http://schemas.openxmlformats.org/officeDocument/2006/relationships/image" Target="../media/image142.png"/><Relationship Id="rId10" Type="http://schemas.openxmlformats.org/officeDocument/2006/relationships/image" Target="../media/image139.png"/><Relationship Id="rId13" Type="http://schemas.openxmlformats.org/officeDocument/2006/relationships/image" Target="../media/image4.png"/><Relationship Id="rId12" Type="http://schemas.openxmlformats.org/officeDocument/2006/relationships/image" Target="../media/image144.png"/><Relationship Id="rId15" Type="http://schemas.openxmlformats.org/officeDocument/2006/relationships/image" Target="../media/image136.png"/><Relationship Id="rId14" Type="http://schemas.openxmlformats.org/officeDocument/2006/relationships/image" Target="../media/image156.png"/><Relationship Id="rId17" Type="http://schemas.openxmlformats.org/officeDocument/2006/relationships/image" Target="../media/image147.png"/><Relationship Id="rId16" Type="http://schemas.openxmlformats.org/officeDocument/2006/relationships/image" Target="../media/image146.png"/><Relationship Id="rId19" Type="http://schemas.openxmlformats.org/officeDocument/2006/relationships/image" Target="../media/image145.png"/><Relationship Id="rId18" Type="http://schemas.openxmlformats.org/officeDocument/2006/relationships/image" Target="../media/image15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57.jpg"/><Relationship Id="rId4" Type="http://schemas.openxmlformats.org/officeDocument/2006/relationships/image" Target="../media/image4.png"/><Relationship Id="rId5" Type="http://schemas.openxmlformats.org/officeDocument/2006/relationships/image" Target="../media/image161.png"/><Relationship Id="rId6" Type="http://schemas.openxmlformats.org/officeDocument/2006/relationships/image" Target="../media/image162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www.linkedin.com/company/aufinitygroup/posts/?feedView=all" TargetMode="External"/><Relationship Id="rId4" Type="http://schemas.openxmlformats.org/officeDocument/2006/relationships/image" Target="../media/image158.png"/><Relationship Id="rId9" Type="http://schemas.openxmlformats.org/officeDocument/2006/relationships/hyperlink" Target="https://www.youtube.com/channel/UCk3K8bnZ70VDSVQM_Vuoi2w" TargetMode="External"/><Relationship Id="rId5" Type="http://schemas.openxmlformats.org/officeDocument/2006/relationships/hyperlink" Target="https://www.facebook.com/bezahl.de" TargetMode="External"/><Relationship Id="rId6" Type="http://schemas.openxmlformats.org/officeDocument/2006/relationships/image" Target="../media/image159.png"/><Relationship Id="rId7" Type="http://schemas.openxmlformats.org/officeDocument/2006/relationships/hyperlink" Target="https://www.instagram.com/bezahl.de?utm_source=ig_web_button_share_sheet&amp;igsh=ZDNlZDc0MzIxNw==" TargetMode="External"/><Relationship Id="rId8" Type="http://schemas.openxmlformats.org/officeDocument/2006/relationships/image" Target="../media/image154.png"/><Relationship Id="rId10" Type="http://schemas.openxmlformats.org/officeDocument/2006/relationships/image" Target="../media/image15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36.pn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g38828d36478_1_0" title="shutterstock_100078241-2.png"/>
          <p:cNvPicPr preferRelativeResize="0"/>
          <p:nvPr/>
        </p:nvPicPr>
        <p:blipFill rotWithShape="1">
          <a:blip r:embed="rId3">
            <a:alphaModFix/>
          </a:blip>
          <a:srcRect b="14213" l="9435" r="9435" t="17321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g38828d36478_1_0"/>
          <p:cNvSpPr txBox="1"/>
          <p:nvPr>
            <p:ph type="title"/>
          </p:nvPr>
        </p:nvSpPr>
        <p:spPr>
          <a:xfrm>
            <a:off x="651391" y="1922582"/>
            <a:ext cx="66564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" sz="4900">
                <a:latin typeface="Inter Medium"/>
                <a:ea typeface="Inter Medium"/>
                <a:cs typeface="Inter Medium"/>
                <a:sym typeface="Inter Medium"/>
              </a:rPr>
              <a:t>Autonomous </a:t>
            </a:r>
            <a:endParaRPr sz="4900"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de" sz="4900">
                <a:latin typeface="Inter Medium"/>
                <a:ea typeface="Inter Medium"/>
                <a:cs typeface="Inter Medium"/>
                <a:sym typeface="Inter Medium"/>
              </a:rPr>
              <a:t>Finance</a:t>
            </a:r>
            <a:endParaRPr sz="4900"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40" name="Google Shape;140;g38828d36478_1_0" title="Kopie von AufinityGroup_LOGO_whit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150" y="1538193"/>
            <a:ext cx="2412824" cy="32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g34409cbf62b_0_26" title="Map-v4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1649" y="69095"/>
            <a:ext cx="8651510" cy="486647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34409cbf62b_0_26"/>
          <p:cNvSpPr txBox="1"/>
          <p:nvPr/>
        </p:nvSpPr>
        <p:spPr>
          <a:xfrm>
            <a:off x="426727" y="1127613"/>
            <a:ext cx="66636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de" sz="52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rPr>
              <a:t>Driving Change Across Europe</a:t>
            </a:r>
            <a:endParaRPr b="1" i="0" sz="5200" u="none" cap="none" strike="noStrike">
              <a:solidFill>
                <a:srgbClr val="FFFFFF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259" name="Google Shape;259;g34409cbf62b_0_26" title="pin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28375" y="3706063"/>
            <a:ext cx="195300" cy="195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34409cbf62b_0_26"/>
          <p:cNvSpPr txBox="1"/>
          <p:nvPr/>
        </p:nvSpPr>
        <p:spPr>
          <a:xfrm>
            <a:off x="350525" y="2933038"/>
            <a:ext cx="4511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From our headquarters in Cologne to our new hubs in Madrid and Rome - we’re building a strong European presence to drive innovation, stay close to our partners, and redefine payment management across the automotive industry.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61" name="Google Shape;261;g34409cbf62b_0_26" title="pin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4100" y="2524963"/>
            <a:ext cx="195300" cy="1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4409cbf62b_0_26" title="pinpoin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46075" y="3758438"/>
            <a:ext cx="195300" cy="1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4409cbf62b_0_26" title="Element 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6"/>
          <p:cNvSpPr txBox="1"/>
          <p:nvPr/>
        </p:nvSpPr>
        <p:spPr>
          <a:xfrm>
            <a:off x="1199400" y="1062888"/>
            <a:ext cx="6745200" cy="3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</a:pPr>
            <a:r>
              <a:rPr b="0" i="0" lang="de" sz="13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CO-FOUNDERS &amp; C-LEVEL</a:t>
            </a:r>
            <a:endParaRPr b="0" i="0" sz="13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70" name="Google Shape;270;p6"/>
          <p:cNvGrpSpPr/>
          <p:nvPr/>
        </p:nvGrpSpPr>
        <p:grpSpPr>
          <a:xfrm>
            <a:off x="2377438" y="2262038"/>
            <a:ext cx="1042507" cy="584693"/>
            <a:chOff x="566425" y="1980732"/>
            <a:chExt cx="1042507" cy="584693"/>
          </a:xfrm>
        </p:grpSpPr>
        <p:sp>
          <p:nvSpPr>
            <p:cNvPr id="271" name="Google Shape;271;p6"/>
            <p:cNvSpPr txBox="1"/>
            <p:nvPr/>
          </p:nvSpPr>
          <p:spPr>
            <a:xfrm>
              <a:off x="566432" y="1980732"/>
              <a:ext cx="1042500" cy="23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Roboto"/>
                <a:buNone/>
              </a:pPr>
              <a:r>
                <a:rPr b="1" i="0" lang="de" sz="1100" u="none" cap="none" strike="noStrike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Lasse Diener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2" name="Google Shape;272;p6"/>
            <p:cNvSpPr txBox="1"/>
            <p:nvPr/>
          </p:nvSpPr>
          <p:spPr>
            <a:xfrm>
              <a:off x="566425" y="2219225"/>
              <a:ext cx="1042500" cy="3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de" sz="900" u="none" cap="none" strike="noStrike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Co-Founder &amp; CEO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pic>
        <p:nvPicPr>
          <p:cNvPr id="273" name="Google Shape;273;p6"/>
          <p:cNvPicPr preferRelativeResize="0"/>
          <p:nvPr/>
        </p:nvPicPr>
        <p:blipFill rotWithShape="1">
          <a:blip r:embed="rId3">
            <a:alphaModFix/>
          </a:blip>
          <a:srcRect b="33351" l="0" r="0" t="0"/>
          <a:stretch/>
        </p:blipFill>
        <p:spPr>
          <a:xfrm>
            <a:off x="4088858" y="1446931"/>
            <a:ext cx="815100" cy="8151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74" name="Google Shape;274;p6"/>
          <p:cNvPicPr preferRelativeResize="0"/>
          <p:nvPr/>
        </p:nvPicPr>
        <p:blipFill rotWithShape="1">
          <a:blip r:embed="rId4">
            <a:alphaModFix/>
          </a:blip>
          <a:srcRect b="33351" l="0" r="0" t="0"/>
          <a:stretch/>
        </p:blipFill>
        <p:spPr>
          <a:xfrm>
            <a:off x="5750277" y="1446931"/>
            <a:ext cx="816000" cy="816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75" name="Google Shape;275;p6"/>
          <p:cNvPicPr preferRelativeResize="0"/>
          <p:nvPr/>
        </p:nvPicPr>
        <p:blipFill rotWithShape="1">
          <a:blip r:embed="rId5">
            <a:alphaModFix/>
          </a:blip>
          <a:srcRect b="33351" l="0" r="0" t="0"/>
          <a:stretch/>
        </p:blipFill>
        <p:spPr>
          <a:xfrm>
            <a:off x="2426587" y="1446931"/>
            <a:ext cx="816000" cy="816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76" name="Google Shape;276;p6"/>
          <p:cNvSpPr txBox="1"/>
          <p:nvPr>
            <p:ph type="title"/>
          </p:nvPr>
        </p:nvSpPr>
        <p:spPr>
          <a:xfrm>
            <a:off x="1450650" y="88650"/>
            <a:ext cx="6242700" cy="3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Leadership Fueled By Passion And Powered By Industry Experts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77" name="Google Shape;277;p6"/>
          <p:cNvGrpSpPr/>
          <p:nvPr/>
        </p:nvGrpSpPr>
        <p:grpSpPr>
          <a:xfrm>
            <a:off x="1996946" y="3367453"/>
            <a:ext cx="1573597" cy="1192004"/>
            <a:chOff x="2975040" y="3121701"/>
            <a:chExt cx="1573597" cy="1192004"/>
          </a:xfrm>
        </p:grpSpPr>
        <p:grpSp>
          <p:nvGrpSpPr>
            <p:cNvPr id="278" name="Google Shape;278;p6"/>
            <p:cNvGrpSpPr/>
            <p:nvPr/>
          </p:nvGrpSpPr>
          <p:grpSpPr>
            <a:xfrm>
              <a:off x="2975040" y="3735432"/>
              <a:ext cx="1573597" cy="578273"/>
              <a:chOff x="3566453" y="3768775"/>
              <a:chExt cx="1573597" cy="578273"/>
            </a:xfrm>
          </p:grpSpPr>
          <p:sp>
            <p:nvSpPr>
              <p:cNvPr id="279" name="Google Shape;279;p6"/>
              <p:cNvSpPr txBox="1"/>
              <p:nvPr/>
            </p:nvSpPr>
            <p:spPr>
              <a:xfrm>
                <a:off x="3598650" y="3768775"/>
                <a:ext cx="1541400" cy="238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Roboto"/>
                  <a:buNone/>
                </a:pPr>
                <a:r>
                  <a:rPr b="1" i="0" lang="de" sz="1100" u="none" cap="none" strike="noStrike">
                    <a:solidFill>
                      <a:schemeClr val="dk2"/>
                    </a:solidFill>
                    <a:latin typeface="Inter"/>
                    <a:ea typeface="Inter"/>
                    <a:cs typeface="Inter"/>
                    <a:sym typeface="Inter"/>
                  </a:rPr>
                  <a:t>Kai Siersleben</a:t>
                </a:r>
                <a:endParaRPr b="0" i="0" sz="11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sp>
            <p:nvSpPr>
              <p:cNvPr id="280" name="Google Shape;280;p6"/>
              <p:cNvSpPr txBox="1"/>
              <p:nvPr/>
            </p:nvSpPr>
            <p:spPr>
              <a:xfrm>
                <a:off x="3566453" y="4013148"/>
                <a:ext cx="1561800" cy="33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Copart </a:t>
                </a:r>
                <a:endParaRPr b="0" i="0" sz="10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ControlExpert - AutOnline</a:t>
                </a:r>
                <a:endParaRPr b="0" i="0" sz="10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pic>
          <p:nvPicPr>
            <p:cNvPr id="281" name="Google Shape;281;p6"/>
            <p:cNvPicPr preferRelativeResize="0"/>
            <p:nvPr/>
          </p:nvPicPr>
          <p:blipFill rotWithShape="1">
            <a:blip r:embed="rId6">
              <a:alphaModFix/>
            </a:blip>
            <a:srcRect b="33309" l="14055" r="5576" t="10835"/>
            <a:stretch/>
          </p:blipFill>
          <p:spPr>
            <a:xfrm>
              <a:off x="3464438" y="3121701"/>
              <a:ext cx="582900" cy="5850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282" name="Google Shape;282;p6"/>
          <p:cNvGrpSpPr/>
          <p:nvPr/>
        </p:nvGrpSpPr>
        <p:grpSpPr>
          <a:xfrm>
            <a:off x="139075" y="3367453"/>
            <a:ext cx="1889100" cy="1192009"/>
            <a:chOff x="1495691" y="3126451"/>
            <a:chExt cx="1889100" cy="1192009"/>
          </a:xfrm>
        </p:grpSpPr>
        <p:grpSp>
          <p:nvGrpSpPr>
            <p:cNvPr id="283" name="Google Shape;283;p6"/>
            <p:cNvGrpSpPr/>
            <p:nvPr/>
          </p:nvGrpSpPr>
          <p:grpSpPr>
            <a:xfrm>
              <a:off x="1495691" y="3740182"/>
              <a:ext cx="1889100" cy="578278"/>
              <a:chOff x="1740486" y="3768775"/>
              <a:chExt cx="1889100" cy="578278"/>
            </a:xfrm>
          </p:grpSpPr>
          <p:sp>
            <p:nvSpPr>
              <p:cNvPr id="284" name="Google Shape;284;p6"/>
              <p:cNvSpPr txBox="1"/>
              <p:nvPr/>
            </p:nvSpPr>
            <p:spPr>
              <a:xfrm>
                <a:off x="1904250" y="3768775"/>
                <a:ext cx="1561800" cy="238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Roboto"/>
                  <a:buNone/>
                </a:pPr>
                <a:r>
                  <a:rPr b="1" i="0" lang="de" sz="1100" u="none" cap="none" strike="noStrike">
                    <a:solidFill>
                      <a:schemeClr val="dk2"/>
                    </a:solidFill>
                    <a:latin typeface="Inter"/>
                    <a:ea typeface="Inter"/>
                    <a:cs typeface="Inter"/>
                    <a:sym typeface="Inter"/>
                  </a:rPr>
                  <a:t>Michael Hock</a:t>
                </a:r>
                <a:endParaRPr b="0" i="0" sz="11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sp>
            <p:nvSpPr>
              <p:cNvPr id="285" name="Google Shape;285;p6"/>
              <p:cNvSpPr txBox="1"/>
              <p:nvPr/>
            </p:nvSpPr>
            <p:spPr>
              <a:xfrm>
                <a:off x="1740486" y="4013153"/>
                <a:ext cx="1889100" cy="33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Motive Ventures</a:t>
                </a:r>
                <a:endParaRPr b="0" i="0" sz="10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  <a:p>
                <a:pPr indent="0" lvl="0" marL="0" marR="0" rtl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Finleap - Holtzbrinck Digital</a:t>
                </a:r>
                <a:endParaRPr b="0" i="0" sz="1000" u="none" cap="none" strike="noStrike">
                  <a:solidFill>
                    <a:srgbClr val="000000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pic>
          <p:nvPicPr>
            <p:cNvPr id="286" name="Google Shape;286;p6"/>
            <p:cNvPicPr preferRelativeResize="0"/>
            <p:nvPr/>
          </p:nvPicPr>
          <p:blipFill rotWithShape="1">
            <a:blip r:embed="rId7">
              <a:alphaModFix/>
            </a:blip>
            <a:srcRect b="26105" l="14719" r="11386" t="0"/>
            <a:stretch/>
          </p:blipFill>
          <p:spPr>
            <a:xfrm>
              <a:off x="2148662" y="3126451"/>
              <a:ext cx="582900" cy="5829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87" name="Google Shape;287;p6"/>
          <p:cNvSpPr txBox="1"/>
          <p:nvPr/>
        </p:nvSpPr>
        <p:spPr>
          <a:xfrm>
            <a:off x="2685613" y="2990827"/>
            <a:ext cx="37125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3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24"/>
                  </a:ext>
                </a:extLst>
              </a:rPr>
              <a:t>BOARD OF AUTOMOTIVE &amp; FINTECH EXPERTS</a:t>
            </a:r>
            <a:endParaRPr b="0" i="0" sz="13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88" name="Google Shape;288;p6"/>
          <p:cNvGrpSpPr/>
          <p:nvPr/>
        </p:nvGrpSpPr>
        <p:grpSpPr>
          <a:xfrm>
            <a:off x="3909838" y="2262038"/>
            <a:ext cx="1172400" cy="584700"/>
            <a:chOff x="566425" y="1980725"/>
            <a:chExt cx="1172400" cy="584700"/>
          </a:xfrm>
        </p:grpSpPr>
        <p:sp>
          <p:nvSpPr>
            <p:cNvPr id="289" name="Google Shape;289;p6"/>
            <p:cNvSpPr txBox="1"/>
            <p:nvPr/>
          </p:nvSpPr>
          <p:spPr>
            <a:xfrm>
              <a:off x="566425" y="1980725"/>
              <a:ext cx="1172400" cy="23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Roboto"/>
                <a:buNone/>
              </a:pPr>
              <a:r>
                <a:rPr b="1" i="0" lang="de" sz="1100" u="none" cap="none" strike="noStrike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Ulrich Schmidt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90" name="Google Shape;290;p6"/>
            <p:cNvSpPr txBox="1"/>
            <p:nvPr/>
          </p:nvSpPr>
          <p:spPr>
            <a:xfrm>
              <a:off x="566425" y="2219225"/>
              <a:ext cx="1172400" cy="3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de" sz="900" u="none" cap="none" strike="noStrike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Co-Founder &amp; CPTO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91" name="Google Shape;291;p6"/>
          <p:cNvGrpSpPr/>
          <p:nvPr/>
        </p:nvGrpSpPr>
        <p:grpSpPr>
          <a:xfrm>
            <a:off x="5594163" y="2262038"/>
            <a:ext cx="1172400" cy="446400"/>
            <a:chOff x="566425" y="1980725"/>
            <a:chExt cx="1172400" cy="446400"/>
          </a:xfrm>
        </p:grpSpPr>
        <p:sp>
          <p:nvSpPr>
            <p:cNvPr id="292" name="Google Shape;292;p6"/>
            <p:cNvSpPr txBox="1"/>
            <p:nvPr/>
          </p:nvSpPr>
          <p:spPr>
            <a:xfrm>
              <a:off x="566425" y="1980725"/>
              <a:ext cx="1172400" cy="23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Roboto"/>
                <a:buNone/>
              </a:pPr>
              <a:r>
                <a:rPr b="1" i="0" lang="de" sz="1100" u="none" cap="none" strike="noStrike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Markus Wolf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93" name="Google Shape;293;p6"/>
            <p:cNvSpPr txBox="1"/>
            <p:nvPr/>
          </p:nvSpPr>
          <p:spPr>
            <a:xfrm>
              <a:off x="566425" y="2219225"/>
              <a:ext cx="1172400" cy="20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0" i="0" lang="de" sz="900" u="none" cap="none" strike="noStrike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CFO</a:t>
              </a:r>
              <a:endParaRPr b="0" i="0" sz="1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94" name="Google Shape;294;p6"/>
          <p:cNvSpPr txBox="1"/>
          <p:nvPr/>
        </p:nvSpPr>
        <p:spPr>
          <a:xfrm>
            <a:off x="3814038" y="4055346"/>
            <a:ext cx="1709700" cy="4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1" i="0" lang="de" sz="11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Aris Xenofontos</a:t>
            </a:r>
            <a:endParaRPr b="1" i="0" sz="11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Seaya Ventures</a:t>
            </a:r>
            <a:br>
              <a:rPr b="0" i="0" lang="de" sz="10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Santander Ventures - JP Morgan</a:t>
            </a:r>
            <a:endParaRPr b="0" i="0" sz="11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6"/>
          <p:cNvSpPr txBox="1"/>
          <p:nvPr/>
        </p:nvSpPr>
        <p:spPr>
          <a:xfrm>
            <a:off x="5767306" y="4055355"/>
            <a:ext cx="1561800" cy="4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1" i="0" lang="de" sz="11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David Parry-Jones</a:t>
            </a:r>
            <a:endParaRPr b="1" i="0" sz="11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Microsoft, 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VMware,Twilio,DeepL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296" name="Google Shape;296;p6"/>
          <p:cNvCxnSpPr/>
          <p:nvPr/>
        </p:nvCxnSpPr>
        <p:spPr>
          <a:xfrm>
            <a:off x="6608375" y="3099051"/>
            <a:ext cx="18000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7" name="Google Shape;297;p6"/>
          <p:cNvCxnSpPr/>
          <p:nvPr/>
        </p:nvCxnSpPr>
        <p:spPr>
          <a:xfrm>
            <a:off x="675350" y="3099051"/>
            <a:ext cx="18000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98" name="Google Shape;298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77469" y="3369791"/>
            <a:ext cx="582900" cy="582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99" name="Google Shape;299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196050" y="3369803"/>
            <a:ext cx="582900" cy="582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00" name="Google Shape;300;p6" title="Element 1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6"/>
          <p:cNvSpPr txBox="1"/>
          <p:nvPr/>
        </p:nvSpPr>
        <p:spPr>
          <a:xfrm>
            <a:off x="7365681" y="4076442"/>
            <a:ext cx="15618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1" i="0" lang="de" sz="11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Marc Werner</a:t>
            </a:r>
            <a:endParaRPr b="1" i="0" sz="11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Wessel Management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02" name="Google Shape;302;p6" title="2023_12_Wessel_Marc Werner.jpg"/>
          <p:cNvPicPr preferRelativeResize="0"/>
          <p:nvPr/>
        </p:nvPicPr>
        <p:blipFill rotWithShape="1">
          <a:blip r:embed="rId11">
            <a:alphaModFix/>
          </a:blip>
          <a:srcRect b="33651" l="21058" r="12592" t="0"/>
          <a:stretch/>
        </p:blipFill>
        <p:spPr>
          <a:xfrm>
            <a:off x="7794425" y="3390891"/>
            <a:ext cx="582900" cy="5829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4407afa0ec_4_0"/>
          <p:cNvSpPr txBox="1"/>
          <p:nvPr/>
        </p:nvSpPr>
        <p:spPr>
          <a:xfrm>
            <a:off x="2923175" y="1523188"/>
            <a:ext cx="3520800" cy="3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" sz="13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25"/>
                  </a:ext>
                </a:extLst>
              </a:rPr>
              <a:t>INDUSTRY LEADERS AS SHAREHOLDERS</a:t>
            </a:r>
            <a:endParaRPr b="0" i="0" sz="13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8" name="Google Shape;308;g34407afa0ec_4_0"/>
          <p:cNvSpPr txBox="1"/>
          <p:nvPr>
            <p:ph type="title"/>
          </p:nvPr>
        </p:nvSpPr>
        <p:spPr>
          <a:xfrm>
            <a:off x="2026652" y="2779691"/>
            <a:ext cx="1610400" cy="17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The global corporate venture arm of PayPal, investing in high-growth fintech and commerce solutions with strategic relevance.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g34407afa0ec_4_0"/>
          <p:cNvSpPr txBox="1"/>
          <p:nvPr>
            <p:ph type="title"/>
          </p:nvPr>
        </p:nvSpPr>
        <p:spPr>
          <a:xfrm>
            <a:off x="171015" y="2785193"/>
            <a:ext cx="1610400" cy="17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The early-stage investment arm of Motive Partners, focused on fintech innovation from pre-seed to Series A in Europe and North America.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0" name="Google Shape;310;g34407afa0ec_4_0"/>
          <p:cNvSpPr txBox="1"/>
          <p:nvPr>
            <p:ph type="title"/>
          </p:nvPr>
        </p:nvSpPr>
        <p:spPr>
          <a:xfrm>
            <a:off x="3893815" y="2784666"/>
            <a:ext cx="1610400" cy="17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A leading European venture capital firm based in Madrid, investing in tech-driven startups with global growth potential.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g34407afa0ec_4_0"/>
          <p:cNvSpPr txBox="1"/>
          <p:nvPr>
            <p:ph type="title"/>
          </p:nvPr>
        </p:nvSpPr>
        <p:spPr>
          <a:xfrm>
            <a:off x="5637012" y="2785880"/>
            <a:ext cx="1610400" cy="17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A Europe-focused VC of the Walter Group, supporting transformative B2B software ventures with long-term backing and international reach.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2" name="Google Shape;312;g34407afa0ec_4_0"/>
          <p:cNvSpPr txBox="1"/>
          <p:nvPr>
            <p:ph type="title"/>
          </p:nvPr>
        </p:nvSpPr>
        <p:spPr>
          <a:xfrm>
            <a:off x="7495215" y="2782973"/>
            <a:ext cx="1610400" cy="17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A European investment firm backing the fastest-growing fintech and insurtech companies from Series A to C.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13" name="Google Shape;313;g34407afa0ec_4_0" title="PayPal-Ventures-Lockup-CMYK-Black-2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0352" y="2247718"/>
            <a:ext cx="1426775" cy="213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g34407afa0ec_4_0" title="g2qfmbjs4digcrmrv03x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9640" y="2305118"/>
            <a:ext cx="1426775" cy="110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34407afa0ec_4_0" title="wgv_en_white-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06478" y="2182792"/>
            <a:ext cx="1331009" cy="35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34407afa0ec_4_0" title="Seaya_Logo_Retina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82638" y="2160274"/>
            <a:ext cx="1091175" cy="47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g34407afa0ec_4_0" title="logotype-white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41687" y="2250998"/>
            <a:ext cx="1380158" cy="213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8" name="Google Shape;318;g34407afa0ec_4_0"/>
          <p:cNvCxnSpPr/>
          <p:nvPr/>
        </p:nvCxnSpPr>
        <p:spPr>
          <a:xfrm>
            <a:off x="1804740" y="2192373"/>
            <a:ext cx="0" cy="2193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9" name="Google Shape;319;g34407afa0ec_4_0"/>
          <p:cNvCxnSpPr/>
          <p:nvPr/>
        </p:nvCxnSpPr>
        <p:spPr>
          <a:xfrm>
            <a:off x="3706577" y="2192373"/>
            <a:ext cx="0" cy="2193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0" name="Google Shape;320;g34407afa0ec_4_0"/>
          <p:cNvCxnSpPr/>
          <p:nvPr/>
        </p:nvCxnSpPr>
        <p:spPr>
          <a:xfrm>
            <a:off x="5539077" y="2192373"/>
            <a:ext cx="0" cy="2193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1" name="Google Shape;321;g34407afa0ec_4_0"/>
          <p:cNvCxnSpPr/>
          <p:nvPr/>
        </p:nvCxnSpPr>
        <p:spPr>
          <a:xfrm>
            <a:off x="7302065" y="2192373"/>
            <a:ext cx="0" cy="2193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2" name="Google Shape;322;g34407afa0ec_4_0"/>
          <p:cNvSpPr txBox="1"/>
          <p:nvPr>
            <p:ph type="title"/>
          </p:nvPr>
        </p:nvSpPr>
        <p:spPr>
          <a:xfrm>
            <a:off x="1450650" y="88650"/>
            <a:ext cx="6242700" cy="3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Leadership Fueled By Passion And Powered By Industry Experts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3" name="Google Shape;323;g34407afa0ec_4_0" title="Element 1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7"/>
          <p:cNvSpPr txBox="1"/>
          <p:nvPr/>
        </p:nvSpPr>
        <p:spPr>
          <a:xfrm>
            <a:off x="1576000" y="4513300"/>
            <a:ext cx="59505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9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329" name="Google Shape;329;p7"/>
          <p:cNvSpPr/>
          <p:nvPr/>
        </p:nvSpPr>
        <p:spPr>
          <a:xfrm>
            <a:off x="0" y="-32550"/>
            <a:ext cx="47529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0" name="Google Shape;330;p7" title="2023_11_14_Motive-Partners_Foto-Caroline-Pitzke_385A4264b.jpg"/>
          <p:cNvPicPr preferRelativeResize="0"/>
          <p:nvPr/>
        </p:nvPicPr>
        <p:blipFill rotWithShape="1">
          <a:blip r:embed="rId3">
            <a:alphaModFix/>
          </a:blip>
          <a:srcRect b="0" l="24342" r="18634" t="0"/>
          <a:stretch/>
        </p:blipFill>
        <p:spPr>
          <a:xfrm>
            <a:off x="357600" y="210300"/>
            <a:ext cx="4037700" cy="47229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331" name="Google Shape;331;p7"/>
          <p:cNvSpPr txBox="1"/>
          <p:nvPr/>
        </p:nvSpPr>
        <p:spPr>
          <a:xfrm>
            <a:off x="4648200" y="281504"/>
            <a:ext cx="4572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32" name="Google Shape;332;p7"/>
          <p:cNvSpPr txBox="1"/>
          <p:nvPr/>
        </p:nvSpPr>
        <p:spPr>
          <a:xfrm>
            <a:off x="5182650" y="1038400"/>
            <a:ext cx="3503100" cy="26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de" sz="1600" u="none" cap="none" strike="noStrike">
                <a:solidFill>
                  <a:srgbClr val="F23D65"/>
                </a:solidFill>
                <a:latin typeface="Inter"/>
                <a:ea typeface="Inter"/>
                <a:cs typeface="Inter"/>
                <a:sym typeface="Inter"/>
              </a:rPr>
              <a:t>With the payment </a:t>
            </a:r>
            <a:r>
              <a:rPr b="1" i="0" lang="de" sz="1600" u="none" cap="none" strike="noStrike">
                <a:solidFill>
                  <a:srgbClr val="F23D65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26"/>
                  </a:ext>
                </a:extLst>
              </a:rPr>
              <a:t>platform Aufinity, </a:t>
            </a:r>
            <a:r>
              <a:rPr b="1" i="0" lang="de" sz="1600" u="none" cap="none" strike="noStrike">
                <a:solidFill>
                  <a:srgbClr val="F23D65"/>
                </a:solidFill>
                <a:latin typeface="Inter"/>
                <a:ea typeface="Inter"/>
                <a:cs typeface="Inter"/>
                <a:sym typeface="Inter"/>
              </a:rPr>
              <a:t>Aufinity Group has solved a real pain in the automotive environment and discovered enormous growth potential. </a:t>
            </a:r>
            <a:endParaRPr b="1" i="0" sz="1600" u="none" cap="none" strike="noStrike">
              <a:solidFill>
                <a:srgbClr val="F23D65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23D65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de" sz="16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The excellent combination of payment and automotive know-how within the team and shareholder group creates the ideal basis for a major success story.</a:t>
            </a:r>
            <a:endParaRPr b="1" i="0" sz="16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3" name="Google Shape;333;p7"/>
          <p:cNvSpPr txBox="1"/>
          <p:nvPr/>
        </p:nvSpPr>
        <p:spPr>
          <a:xfrm>
            <a:off x="4965001" y="4388500"/>
            <a:ext cx="3938400" cy="2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" sz="9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Michael Hock </a:t>
            </a:r>
            <a:endParaRPr b="0" i="0" sz="9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" sz="9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Co-Founder &amp; General Partner of Motive Ventures</a:t>
            </a:r>
            <a:endParaRPr b="0" i="0" sz="9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6e0eae5088_0_36"/>
          <p:cNvSpPr/>
          <p:nvPr/>
        </p:nvSpPr>
        <p:spPr>
          <a:xfrm>
            <a:off x="5766450" y="-32550"/>
            <a:ext cx="47967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g36e0eae5088_0_36"/>
          <p:cNvSpPr txBox="1"/>
          <p:nvPr>
            <p:ph type="title"/>
          </p:nvPr>
        </p:nvSpPr>
        <p:spPr>
          <a:xfrm>
            <a:off x="808713" y="-737862"/>
            <a:ext cx="71070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>
                <a:extLst>
                  <a:ext uri="http://customooxmlschemas.google.com/">
                    <go:slidesCustomData xmlns:go="http://customooxmlschemas.google.com/" textRoundtripDataId="27"/>
                  </a:ext>
                </a:extLst>
              </a:rPr>
              <a:t>Erfolge, Auszeichnugen</a:t>
            </a:r>
            <a:endParaRPr/>
          </a:p>
        </p:txBody>
      </p:sp>
      <p:sp>
        <p:nvSpPr>
          <p:cNvPr id="340" name="Google Shape;340;g36e0eae5088_0_36"/>
          <p:cNvSpPr txBox="1"/>
          <p:nvPr/>
        </p:nvSpPr>
        <p:spPr>
          <a:xfrm>
            <a:off x="328025" y="494363"/>
            <a:ext cx="75108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de" sz="42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rPr>
              <a:t>Recognized </a:t>
            </a:r>
            <a:r>
              <a:rPr b="1" i="0" lang="de" sz="4200" u="none" cap="none" strike="noStrike">
                <a:solidFill>
                  <a:schemeClr val="accent2"/>
                </a:solidFill>
                <a:latin typeface="Inter Tight"/>
                <a:ea typeface="Inter Tight"/>
                <a:cs typeface="Inter Tight"/>
                <a:sym typeface="Inter Tight"/>
              </a:rPr>
              <a:t>&amp; </a:t>
            </a:r>
            <a:r>
              <a:rPr b="1" i="0" lang="de" sz="4200" u="none" cap="none" strike="noStrike">
                <a:solidFill>
                  <a:schemeClr val="accent2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28"/>
                  </a:ext>
                </a:extLst>
              </a:rPr>
              <a:t>Ready</a:t>
            </a:r>
            <a:endParaRPr b="1" i="0" sz="4200" u="none" cap="none" strike="noStrike">
              <a:solidFill>
                <a:schemeClr val="accent2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341" name="Google Shape;341;g36e0eae5088_0_36" title="EMEA Fast 500 Deloitt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9350" y="4067750"/>
            <a:ext cx="2508150" cy="74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g36e0eae5088_0_36" title="top-50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29338" y="3102288"/>
            <a:ext cx="2402173" cy="779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36e0eae5088_0_36" title="sifted-250(2)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3375" y="3506175"/>
            <a:ext cx="1921026" cy="142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g36e0eae5088_0_36" title="Sifted100-DACHCEE-BadgePos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5023" y="1917313"/>
            <a:ext cx="2186327" cy="1114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36e0eae5088_0_36" title="Unbenannt-1.png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43613" y="1798338"/>
            <a:ext cx="4003024" cy="4003024"/>
          </a:xfrm>
          <a:prstGeom prst="rect">
            <a:avLst/>
          </a:prstGeom>
          <a:noFill/>
          <a:ln>
            <a:noFill/>
          </a:ln>
          <a:effectLst>
            <a:outerShdw blurRad="200025" rotWithShape="0" algn="bl" dir="8340000" dist="200025">
              <a:srgbClr val="000000">
                <a:alpha val="38823"/>
              </a:srgbClr>
            </a:outerShdw>
          </a:effectLst>
        </p:spPr>
      </p:pic>
      <p:pic>
        <p:nvPicPr>
          <p:cNvPr id="346" name="Google Shape;346;g36e0eae5088_0_36" title="eu sme vsaas 50 logo - white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963212" y="1603896"/>
            <a:ext cx="2078550" cy="155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36e0eae5088_0_36" title="Element 1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36e0eae5088_0_36" title="2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680600" y="192428"/>
            <a:ext cx="243800" cy="237446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g36e0eae5088_0_36"/>
          <p:cNvSpPr txBox="1"/>
          <p:nvPr/>
        </p:nvSpPr>
        <p:spPr>
          <a:xfrm>
            <a:off x="1916403" y="1525788"/>
            <a:ext cx="1995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Some of our placements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350" name="Google Shape;350;g36e0eae5088_0_36"/>
          <p:cNvCxnSpPr/>
          <p:nvPr/>
        </p:nvCxnSpPr>
        <p:spPr>
          <a:xfrm>
            <a:off x="3752475" y="1702800"/>
            <a:ext cx="1744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1" name="Google Shape;351;g36e0eae5088_0_36"/>
          <p:cNvCxnSpPr/>
          <p:nvPr/>
        </p:nvCxnSpPr>
        <p:spPr>
          <a:xfrm>
            <a:off x="137475" y="1702800"/>
            <a:ext cx="1744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52" name="Google Shape;352;g36e0eae5088_0_36"/>
          <p:cNvSpPr txBox="1"/>
          <p:nvPr/>
        </p:nvSpPr>
        <p:spPr>
          <a:xfrm>
            <a:off x="6264309" y="1190292"/>
            <a:ext cx="2508300" cy="9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de" sz="21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Case Study</a:t>
            </a:r>
            <a:endParaRPr b="1" i="0" sz="21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3" name="Google Shape;353;g36e0eae5088_0_36">
            <a:hlinkClick r:id="rId12"/>
          </p:cNvPr>
          <p:cNvSpPr/>
          <p:nvPr/>
        </p:nvSpPr>
        <p:spPr>
          <a:xfrm>
            <a:off x="6436803" y="1707728"/>
            <a:ext cx="2163300" cy="366600"/>
          </a:xfrm>
          <a:prstGeom prst="roundRect">
            <a:avLst>
              <a:gd fmla="val 16667" name="adj"/>
            </a:avLst>
          </a:prstGeom>
          <a:solidFill>
            <a:srgbClr val="009EFA"/>
          </a:solidFill>
          <a:ln>
            <a:noFill/>
          </a:ln>
          <a:effectLst>
            <a:outerShdw blurRad="257175" rotWithShape="0" algn="bl" dir="5400000" dist="123825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4" name="Google Shape;354;g36e0eae5088_0_36"/>
          <p:cNvSpPr txBox="1"/>
          <p:nvPr/>
        </p:nvSpPr>
        <p:spPr>
          <a:xfrm>
            <a:off x="6416170" y="1724568"/>
            <a:ext cx="2197500" cy="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8275" lIns="48275" spcFirstLastPara="1" rIns="48275" wrap="square" tIns="48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77"/>
              <a:buFont typeface="Arial"/>
              <a:buNone/>
            </a:pPr>
            <a:r>
              <a:rPr b="1" i="0" lang="de" sz="1477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Download now</a:t>
            </a:r>
            <a:endParaRPr b="1" i="0" sz="1477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0"/>
          <p:cNvSpPr/>
          <p:nvPr/>
        </p:nvSpPr>
        <p:spPr>
          <a:xfrm>
            <a:off x="4347400" y="-32550"/>
            <a:ext cx="47967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10"/>
          <p:cNvSpPr txBox="1"/>
          <p:nvPr>
            <p:ph type="title"/>
          </p:nvPr>
        </p:nvSpPr>
        <p:spPr>
          <a:xfrm>
            <a:off x="4837659" y="532200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5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29"/>
                  </a:ext>
                </a:extLst>
              </a:rPr>
              <a:t>Portfolio</a:t>
            </a:r>
            <a:endParaRPr sz="5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1" name="Google Shape;361;p10"/>
          <p:cNvSpPr txBox="1"/>
          <p:nvPr>
            <p:ph idx="4294967295" type="title"/>
          </p:nvPr>
        </p:nvSpPr>
        <p:spPr>
          <a:xfrm>
            <a:off x="4867425" y="1267031"/>
            <a:ext cx="40182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b="0" lang="de" sz="1100">
                <a:solidFill>
                  <a:schemeClr val="lt1"/>
                </a:solidFill>
              </a:rPr>
              <a:t>Always included are: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Automated Payment Invitations</a:t>
            </a:r>
            <a:r>
              <a:rPr b="0" lang="de" sz="1100">
                <a:solidFill>
                  <a:schemeClr val="lt1"/>
                </a:solidFill>
              </a:rPr>
              <a:t> - Digital invitations sent when a receivable is due, improving efficiency and reducing manual work.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Multi-Channel Payment Methods</a:t>
            </a:r>
            <a:r>
              <a:rPr b="0" lang="de" sz="1100">
                <a:solidFill>
                  <a:schemeClr val="lt1"/>
                </a:solidFill>
              </a:rPr>
              <a:t> - Customers can choose from various payment methods, ensuring flexibility and convenience.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Real-Time Payment Status</a:t>
            </a:r>
            <a:r>
              <a:rPr b="0" lang="de" sz="1100">
                <a:solidFill>
                  <a:schemeClr val="lt1"/>
                </a:solidFill>
              </a:rPr>
              <a:t> - Offers visibility into the payment status of all receivables, making the process more transparent for all stakeholders.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Seamless Integration with ERP Systems </a:t>
            </a:r>
            <a:r>
              <a:rPr b="0" lang="de" sz="1100">
                <a:solidFill>
                  <a:schemeClr val="lt1"/>
                </a:solidFill>
              </a:rPr>
              <a:t>- Ensures 100% accurate transaction data allocation to existing financial systems, eliminating manual errors. The platform can be used without system integration as well.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62" name="Google Shape;362;p10" title="62 - Feature Optimierte Arbeitsabläufe EN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125" y="390525"/>
            <a:ext cx="3083698" cy="423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0" title="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0600" y="192428"/>
            <a:ext cx="243800" cy="237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4407afa0ec_4_21"/>
          <p:cNvSpPr/>
          <p:nvPr/>
        </p:nvSpPr>
        <p:spPr>
          <a:xfrm>
            <a:off x="0" y="-32550"/>
            <a:ext cx="47967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g34407afa0ec_4_21"/>
          <p:cNvSpPr txBox="1"/>
          <p:nvPr>
            <p:ph type="title"/>
          </p:nvPr>
        </p:nvSpPr>
        <p:spPr>
          <a:xfrm>
            <a:off x="404825" y="271174"/>
            <a:ext cx="461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5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0"/>
                  </a:ext>
                </a:extLst>
              </a:rPr>
              <a:t>Add-ons</a:t>
            </a:r>
            <a:endParaRPr sz="5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0" name="Google Shape;370;g34407afa0ec_4_21"/>
          <p:cNvSpPr txBox="1"/>
          <p:nvPr>
            <p:ph idx="4294967295" type="title"/>
          </p:nvPr>
        </p:nvSpPr>
        <p:spPr>
          <a:xfrm>
            <a:off x="404825" y="1157877"/>
            <a:ext cx="3917100" cy="30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Money Laundering Prevention Check</a:t>
            </a:r>
            <a:r>
              <a:rPr b="0" lang="de" sz="1100">
                <a:solidFill>
                  <a:schemeClr val="accent1"/>
                </a:solidFill>
              </a:rPr>
              <a:t> </a:t>
            </a:r>
            <a:r>
              <a:rPr b="0" lang="de" sz="1100">
                <a:solidFill>
                  <a:schemeClr val="lt1"/>
                </a:solidFill>
              </a:rPr>
              <a:t>- We automate data reconciliation between contract partners and payment senders, so businesses can focus only on suspicious transactions.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Fully Digital Installment Payments</a:t>
            </a:r>
            <a:r>
              <a:rPr b="0" lang="de" sz="1100">
                <a:solidFill>
                  <a:schemeClr val="lt1"/>
                </a:solidFill>
              </a:rPr>
              <a:t> - A flexible payment option allowing customers to pay in installments, fully integrated into the platform.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Smart Checkout</a:t>
            </a:r>
            <a:r>
              <a:rPr lang="de" sz="1100">
                <a:solidFill>
                  <a:schemeClr val="lt1"/>
                </a:solidFill>
              </a:rPr>
              <a:t> </a:t>
            </a:r>
            <a:r>
              <a:rPr b="0" lang="de" sz="1100">
                <a:solidFill>
                  <a:schemeClr val="lt1"/>
                </a:solidFill>
              </a:rPr>
              <a:t>- An intuitive self-service terminal that offers a variety of payment methods reducing waiting times and streamlining back-office processes.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White-Label Solution</a:t>
            </a:r>
            <a:r>
              <a:rPr b="0" lang="de" sz="1100">
                <a:solidFill>
                  <a:schemeClr val="lt1"/>
                </a:solidFill>
              </a:rPr>
              <a:t> - A customizable version of the platform that can be branded to match the dealer’s or OEM’s corporate identity.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1100">
                <a:solidFill>
                  <a:schemeClr val="accent1"/>
                </a:solidFill>
              </a:rPr>
              <a:t>Automated Dunning</a:t>
            </a:r>
            <a:r>
              <a:rPr b="0" lang="de" sz="1100">
                <a:solidFill>
                  <a:schemeClr val="lt1"/>
                </a:solidFill>
              </a:rPr>
              <a:t> - To manage overdue payments efficiently, reducing manual efforts and improving cash flow with the option of transferring data directly to a renowned collection service provider.</a:t>
            </a:r>
            <a:endParaRPr b="0"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t/>
            </a:r>
            <a:endParaRPr b="0" sz="1000">
              <a:solidFill>
                <a:schemeClr val="lt1"/>
              </a:solidFill>
            </a:endParaRPr>
          </a:p>
        </p:txBody>
      </p:sp>
      <p:pic>
        <p:nvPicPr>
          <p:cNvPr id="371" name="Google Shape;371;g34407afa0ec_4_21" title="76 - Feature Eigenes Kundenkonto für Großkunden EN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00089" y="544524"/>
            <a:ext cx="3496235" cy="2336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34407afa0ec_4_21" title="68 - Feature Automatische Prüfung im Hintergrund EN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85256" y="2880549"/>
            <a:ext cx="3351471" cy="17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g34407afa0ec_4_21" title="Element 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1"/>
          <p:cNvSpPr txBox="1"/>
          <p:nvPr/>
        </p:nvSpPr>
        <p:spPr>
          <a:xfrm>
            <a:off x="701400" y="1372550"/>
            <a:ext cx="5283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de" sz="8000" u="none" cap="none" strike="noStrike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Problem</a:t>
            </a:r>
            <a:endParaRPr b="0" i="0" sz="8000" u="none" cap="none" strike="noStrike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379" name="Google Shape;379;p11"/>
          <p:cNvSpPr txBox="1"/>
          <p:nvPr/>
        </p:nvSpPr>
        <p:spPr>
          <a:xfrm>
            <a:off x="1122283" y="2302577"/>
            <a:ext cx="7185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de" sz="8000" u="none" cap="none" strike="noStrike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And Solution</a:t>
            </a:r>
            <a:endParaRPr b="0" i="0" sz="8000" u="none" cap="none" strike="noStrike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4"/>
          <p:cNvSpPr txBox="1"/>
          <p:nvPr>
            <p:ph type="title"/>
          </p:nvPr>
        </p:nvSpPr>
        <p:spPr>
          <a:xfrm>
            <a:off x="315463" y="562338"/>
            <a:ext cx="71070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Manual Processes </a:t>
            </a:r>
            <a:endParaRPr sz="2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Stuck In The Past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85" name="Google Shape;385;p14"/>
          <p:cNvGrpSpPr/>
          <p:nvPr/>
        </p:nvGrpSpPr>
        <p:grpSpPr>
          <a:xfrm>
            <a:off x="405565" y="570974"/>
            <a:ext cx="8488131" cy="3401409"/>
            <a:chOff x="335400" y="817063"/>
            <a:chExt cx="8676409" cy="3476856"/>
          </a:xfrm>
        </p:grpSpPr>
        <p:grpSp>
          <p:nvGrpSpPr>
            <p:cNvPr id="386" name="Google Shape;386;p14"/>
            <p:cNvGrpSpPr/>
            <p:nvPr/>
          </p:nvGrpSpPr>
          <p:grpSpPr>
            <a:xfrm>
              <a:off x="335400" y="3096800"/>
              <a:ext cx="2198262" cy="833459"/>
              <a:chOff x="711973" y="3511904"/>
              <a:chExt cx="2931015" cy="1111278"/>
            </a:xfrm>
          </p:grpSpPr>
          <p:sp>
            <p:nvSpPr>
              <p:cNvPr id="387" name="Google Shape;387;p14"/>
              <p:cNvSpPr txBox="1"/>
              <p:nvPr/>
            </p:nvSpPr>
            <p:spPr>
              <a:xfrm>
                <a:off x="711988" y="3886982"/>
                <a:ext cx="2931000" cy="73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68575" lIns="68575" spcFirstLastPara="1" rIns="68575" wrap="square" tIns="68575">
                <a:no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2"/>
                    </a:solidFill>
                    <a:latin typeface="Inter"/>
                    <a:ea typeface="Inter"/>
                    <a:cs typeface="Inter"/>
                    <a:sym typeface="Inter"/>
                  </a:rPr>
                  <a:t>Paper invoices and manual processes </a:t>
                </a:r>
                <a:endParaRPr b="0" i="0" sz="800" u="none" cap="none" strike="noStrike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endParaRPr>
              </a:p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Arial"/>
                  <a:buNone/>
                </a:pPr>
                <a:r>
                  <a:rPr b="0" i="0" lang="de" sz="800" u="none" cap="none" strike="noStrike">
                    <a:solidFill>
                      <a:schemeClr val="dk2"/>
                    </a:solidFill>
                    <a:latin typeface="Inter"/>
                    <a:ea typeface="Inter"/>
                    <a:cs typeface="Inter"/>
                    <a:sym typeface="Inter"/>
                  </a:rPr>
                  <a:t>for outstanding receivables</a:t>
                </a:r>
                <a:endParaRPr b="0" i="0" sz="800" u="none" cap="none" strike="noStrike">
                  <a:solidFill>
                    <a:schemeClr val="dk2"/>
                  </a:solidFill>
                  <a:latin typeface="Inter Light"/>
                  <a:ea typeface="Inter Light"/>
                  <a:cs typeface="Inter Light"/>
                  <a:sym typeface="Inter Light"/>
                </a:endParaRPr>
              </a:p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206E"/>
                  </a:buClr>
                  <a:buSzPts val="900"/>
                  <a:buFont typeface="Roboto"/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88" name="Google Shape;388;p14"/>
              <p:cNvSpPr txBox="1"/>
              <p:nvPr/>
            </p:nvSpPr>
            <p:spPr>
              <a:xfrm>
                <a:off x="711973" y="3511904"/>
                <a:ext cx="2619300" cy="40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b="1" i="0" lang="de" sz="1500" u="none" cap="none" strike="noStrike">
                    <a:solidFill>
                      <a:srgbClr val="FF206E"/>
                    </a:solidFill>
                    <a:latin typeface="Inter"/>
                    <a:ea typeface="Inter"/>
                    <a:cs typeface="Inter"/>
                    <a:sym typeface="Inter"/>
                  </a:rPr>
                  <a:t>Invoices</a:t>
                </a:r>
                <a:endParaRPr b="1" i="0" sz="1500" u="none" cap="none" strike="noStrike">
                  <a:solidFill>
                    <a:srgbClr val="FF206E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grpSp>
          <p:nvGrpSpPr>
            <p:cNvPr id="389" name="Google Shape;389;p14"/>
            <p:cNvGrpSpPr/>
            <p:nvPr/>
          </p:nvGrpSpPr>
          <p:grpSpPr>
            <a:xfrm>
              <a:off x="2554400" y="3096799"/>
              <a:ext cx="2151676" cy="1038947"/>
              <a:chOff x="3238316" y="2962416"/>
              <a:chExt cx="2868900" cy="1385261"/>
            </a:xfrm>
          </p:grpSpPr>
          <p:sp>
            <p:nvSpPr>
              <p:cNvPr id="390" name="Google Shape;390;p14"/>
              <p:cNvSpPr txBox="1"/>
              <p:nvPr/>
            </p:nvSpPr>
            <p:spPr>
              <a:xfrm>
                <a:off x="3238316" y="3314777"/>
                <a:ext cx="2868900" cy="103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68575" lIns="68575" spcFirstLastPara="1" rIns="68575" wrap="square" tIns="68575">
                <a:no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206E"/>
                  </a:buClr>
                  <a:buSzPts val="900"/>
                  <a:buFont typeface="Roboto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Outdated payment processes paired with old-fashioned payment methods (bank transfer, cash, cash registers)</a:t>
                </a:r>
                <a:endParaRPr b="0" i="0" sz="800" u="none" cap="none" strike="noStrike">
                  <a:solidFill>
                    <a:schemeClr val="lt1"/>
                  </a:solidFill>
                  <a:latin typeface="Inter Light"/>
                  <a:ea typeface="Inter Light"/>
                  <a:cs typeface="Inter Light"/>
                  <a:sym typeface="Inter Light"/>
                </a:endParaRPr>
              </a:p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206E"/>
                  </a:buClr>
                  <a:buSzPts val="900"/>
                  <a:buFont typeface="Roboto"/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91" name="Google Shape;391;p14"/>
              <p:cNvSpPr txBox="1"/>
              <p:nvPr/>
            </p:nvSpPr>
            <p:spPr>
              <a:xfrm>
                <a:off x="3238317" y="2962416"/>
                <a:ext cx="2619300" cy="40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500"/>
                  <a:buFont typeface="Arial"/>
                  <a:buNone/>
                </a:pPr>
                <a:r>
                  <a:rPr b="1" i="0" lang="de" sz="1500" u="none" cap="none" strike="noStrike">
                    <a:solidFill>
                      <a:srgbClr val="FF206E"/>
                    </a:solidFill>
                    <a:latin typeface="Inter"/>
                    <a:ea typeface="Inter"/>
                    <a:cs typeface="Inter"/>
                    <a:sym typeface="Inter"/>
                  </a:rPr>
                  <a:t>Payment</a:t>
                </a:r>
                <a:endParaRPr b="1" i="0" sz="1500" u="none" cap="none" strike="noStrike">
                  <a:solidFill>
                    <a:srgbClr val="FF206E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grpSp>
          <p:nvGrpSpPr>
            <p:cNvPr id="392" name="Google Shape;392;p14"/>
            <p:cNvGrpSpPr/>
            <p:nvPr/>
          </p:nvGrpSpPr>
          <p:grpSpPr>
            <a:xfrm>
              <a:off x="7047326" y="3096799"/>
              <a:ext cx="1964483" cy="1197120"/>
              <a:chOff x="711982" y="3511903"/>
              <a:chExt cx="2619310" cy="1596160"/>
            </a:xfrm>
          </p:grpSpPr>
          <p:sp>
            <p:nvSpPr>
              <p:cNvPr id="393" name="Google Shape;393;p14"/>
              <p:cNvSpPr txBox="1"/>
              <p:nvPr/>
            </p:nvSpPr>
            <p:spPr>
              <a:xfrm>
                <a:off x="711992" y="3864263"/>
                <a:ext cx="2619300" cy="12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68575" lIns="68575" spcFirstLastPara="1" rIns="68575" wrap="square" tIns="68575">
                <a:no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206E"/>
                  </a:buClr>
                  <a:buSzPts val="900"/>
                  <a:buFont typeface="Roboto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Errors in the allocation of incoming payments lead to manual accounting entries and additional work in the accounting department</a:t>
                </a:r>
                <a:endParaRPr b="0" i="0" sz="800" u="none" cap="none" strike="noStrike">
                  <a:solidFill>
                    <a:schemeClr val="dk2"/>
                  </a:solidFill>
                  <a:latin typeface="Inter Light"/>
                  <a:ea typeface="Inter Light"/>
                  <a:cs typeface="Inter Light"/>
                  <a:sym typeface="Inter Light"/>
                </a:endParaRPr>
              </a:p>
            </p:txBody>
          </p:sp>
          <p:sp>
            <p:nvSpPr>
              <p:cNvPr id="394" name="Google Shape;394;p14"/>
              <p:cNvSpPr txBox="1"/>
              <p:nvPr/>
            </p:nvSpPr>
            <p:spPr>
              <a:xfrm>
                <a:off x="711982" y="3511903"/>
                <a:ext cx="2619300" cy="40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500"/>
                  <a:buFont typeface="Arial"/>
                  <a:buNone/>
                </a:pPr>
                <a:r>
                  <a:rPr b="1" i="0" lang="de" sz="1500" u="none" cap="none" strike="noStrike">
                    <a:solidFill>
                      <a:srgbClr val="FF206E"/>
                    </a:solidFill>
                    <a:latin typeface="Inter"/>
                    <a:ea typeface="Inter"/>
                    <a:cs typeface="Inter"/>
                    <a:sym typeface="Inter"/>
                  </a:rPr>
                  <a:t>Accounting</a:t>
                </a:r>
                <a:endParaRPr b="1" i="0" sz="1500" u="none" cap="none" strike="noStrike">
                  <a:solidFill>
                    <a:srgbClr val="FF206E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grpSp>
          <p:nvGrpSpPr>
            <p:cNvPr id="395" name="Google Shape;395;p14"/>
            <p:cNvGrpSpPr/>
            <p:nvPr/>
          </p:nvGrpSpPr>
          <p:grpSpPr>
            <a:xfrm>
              <a:off x="4773488" y="3096799"/>
              <a:ext cx="2036711" cy="1197120"/>
              <a:chOff x="663274" y="3511903"/>
              <a:chExt cx="2715614" cy="1596160"/>
            </a:xfrm>
          </p:grpSpPr>
          <p:sp>
            <p:nvSpPr>
              <p:cNvPr id="396" name="Google Shape;396;p14"/>
              <p:cNvSpPr txBox="1"/>
              <p:nvPr/>
            </p:nvSpPr>
            <p:spPr>
              <a:xfrm>
                <a:off x="663288" y="3864263"/>
                <a:ext cx="2715600" cy="12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68575" lIns="68575" spcFirstLastPara="1" rIns="68575" wrap="square" tIns="68575">
                <a:no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900"/>
                  <a:buFont typeface="Roboto"/>
                  <a:buNone/>
                </a:pPr>
                <a:r>
                  <a:rPr b="0" i="0" lang="de" sz="8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Manual communication of payment status via Excel or telephone calls with accounting - No information on payment status for customers</a:t>
                </a:r>
                <a:endParaRPr b="0" i="0" sz="800" u="none" cap="none" strike="noStrike">
                  <a:solidFill>
                    <a:schemeClr val="dk1"/>
                  </a:solidFill>
                  <a:latin typeface="Inter Light"/>
                  <a:ea typeface="Inter Light"/>
                  <a:cs typeface="Inter Light"/>
                  <a:sym typeface="Inter Light"/>
                </a:endParaRPr>
              </a:p>
            </p:txBody>
          </p:sp>
          <p:sp>
            <p:nvSpPr>
              <p:cNvPr id="397" name="Google Shape;397;p14"/>
              <p:cNvSpPr txBox="1"/>
              <p:nvPr/>
            </p:nvSpPr>
            <p:spPr>
              <a:xfrm>
                <a:off x="663274" y="3511903"/>
                <a:ext cx="2619300" cy="40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500"/>
                  <a:buFont typeface="Arial"/>
                  <a:buNone/>
                </a:pPr>
                <a:r>
                  <a:rPr b="1" i="0" lang="de" sz="1500" u="none" cap="none" strike="noStrike">
                    <a:solidFill>
                      <a:srgbClr val="FF206E"/>
                    </a:solidFill>
                    <a:latin typeface="Inter"/>
                    <a:ea typeface="Inter"/>
                    <a:cs typeface="Inter"/>
                    <a:sym typeface="Inter"/>
                  </a:rPr>
                  <a:t>Communication</a:t>
                </a:r>
                <a:endParaRPr b="1" i="0" sz="1500" u="none" cap="none" strike="noStrike">
                  <a:solidFill>
                    <a:srgbClr val="FF206E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pic>
          <p:nvPicPr>
            <p:cNvPr id="398" name="Google Shape;398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5581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533575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0" name="Google Shape;400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2877443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Google Shape;401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657059" y="2231263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895269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5239137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4" name="Google Shape;404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072022" y="2231263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5" name="Google Shape;405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620838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6" name="Google Shape;406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5486150" y="223126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7" name="Google Shape;407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5321469" y="18777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8" name="Google Shape;408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1259767">
              <a:off x="5637026" y="1396377"/>
              <a:ext cx="290277" cy="290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9" name="Google Shape;409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-2293875">
              <a:off x="4807312" y="1893903"/>
              <a:ext cx="290277" cy="290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0" name="Google Shape;410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129927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1" name="Google Shape;411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7473796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306680" y="2231263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855496" y="25848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7720808" y="223126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7556127" y="18777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8100000">
              <a:off x="8075526" y="1777302"/>
              <a:ext cx="290277" cy="290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-8100000">
              <a:off x="7041970" y="1893902"/>
              <a:ext cx="290277" cy="290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-2291180">
              <a:off x="8194369" y="1456904"/>
              <a:ext cx="169216" cy="1692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9" name="Google Shape;419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2266077">
              <a:off x="7053712" y="1576407"/>
              <a:ext cx="169216" cy="1692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0" name="Google Shape;420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62115" y="152416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1" name="Google Shape;421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5400000">
              <a:off x="7452571" y="1170619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" name="Google Shape;422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85755" y="817063"/>
              <a:ext cx="322651" cy="3226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3" name="Google Shape;423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10800000">
              <a:off x="7871686" y="1144296"/>
              <a:ext cx="290277" cy="290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1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975037" y="2001487"/>
              <a:ext cx="336637" cy="3366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437792" y="1910908"/>
              <a:ext cx="336637" cy="3366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6" name="Google Shape;426;p1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409925" y="2200369"/>
              <a:ext cx="336637" cy="3366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7" name="Google Shape;427;p14"/>
            <p:cNvSpPr/>
            <p:nvPr/>
          </p:nvSpPr>
          <p:spPr>
            <a:xfrm rot="-384461">
              <a:off x="1000799" y="2644885"/>
              <a:ext cx="1249532" cy="202515"/>
            </a:xfrm>
            <a:custGeom>
              <a:rect b="b" l="l" r="r" t="t"/>
              <a:pathLst>
                <a:path extrusionOk="0" h="10801" w="66643">
                  <a:moveTo>
                    <a:pt x="0" y="3940"/>
                  </a:moveTo>
                  <a:cubicBezTo>
                    <a:pt x="7510" y="7695"/>
                    <a:pt x="29375" y="8557"/>
                    <a:pt x="25056" y="1357"/>
                  </a:cubicBezTo>
                  <a:cubicBezTo>
                    <a:pt x="23816" y="-711"/>
                    <a:pt x="19752" y="-89"/>
                    <a:pt x="17823" y="1357"/>
                  </a:cubicBezTo>
                  <a:cubicBezTo>
                    <a:pt x="16096" y="2652"/>
                    <a:pt x="15432" y="6743"/>
                    <a:pt x="17307" y="7814"/>
                  </a:cubicBezTo>
                  <a:cubicBezTo>
                    <a:pt x="23889" y="11576"/>
                    <a:pt x="32939" y="9701"/>
                    <a:pt x="40038" y="7039"/>
                  </a:cubicBezTo>
                  <a:cubicBezTo>
                    <a:pt x="43124" y="5882"/>
                    <a:pt x="48844" y="4866"/>
                    <a:pt x="48303" y="1615"/>
                  </a:cubicBezTo>
                  <a:cubicBezTo>
                    <a:pt x="47981" y="-322"/>
                    <a:pt x="43710" y="1531"/>
                    <a:pt x="42621" y="3165"/>
                  </a:cubicBezTo>
                  <a:cubicBezTo>
                    <a:pt x="41473" y="4888"/>
                    <a:pt x="42619" y="8101"/>
                    <a:pt x="44429" y="9106"/>
                  </a:cubicBezTo>
                  <a:cubicBezTo>
                    <a:pt x="50918" y="12709"/>
                    <a:pt x="59442" y="9355"/>
                    <a:pt x="66643" y="7556"/>
                  </a:cubicBezTo>
                </a:path>
              </a:pathLst>
            </a:cu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3424163" y="2459709"/>
              <a:ext cx="1360931" cy="336994"/>
            </a:xfrm>
            <a:custGeom>
              <a:rect b="b" l="l" r="r" t="t"/>
              <a:pathLst>
                <a:path extrusionOk="0" h="17973" w="72583">
                  <a:moveTo>
                    <a:pt x="0" y="16928"/>
                  </a:moveTo>
                  <a:cubicBezTo>
                    <a:pt x="2132" y="17232"/>
                    <a:pt x="4775" y="18015"/>
                    <a:pt x="6457" y="16670"/>
                  </a:cubicBezTo>
                  <a:cubicBezTo>
                    <a:pt x="9195" y="14481"/>
                    <a:pt x="9468" y="10335"/>
                    <a:pt x="10849" y="7113"/>
                  </a:cubicBezTo>
                  <a:cubicBezTo>
                    <a:pt x="11290" y="6084"/>
                    <a:pt x="10468" y="3362"/>
                    <a:pt x="9557" y="4013"/>
                  </a:cubicBezTo>
                  <a:cubicBezTo>
                    <a:pt x="5446" y="6948"/>
                    <a:pt x="12036" y="16560"/>
                    <a:pt x="17048" y="17186"/>
                  </a:cubicBezTo>
                  <a:cubicBezTo>
                    <a:pt x="23715" y="18019"/>
                    <a:pt x="35187" y="13521"/>
                    <a:pt x="34354" y="6854"/>
                  </a:cubicBezTo>
                  <a:cubicBezTo>
                    <a:pt x="33872" y="2990"/>
                    <a:pt x="28652" y="-412"/>
                    <a:pt x="24797" y="138"/>
                  </a:cubicBezTo>
                  <a:cubicBezTo>
                    <a:pt x="19378" y="911"/>
                    <a:pt x="16337" y="11082"/>
                    <a:pt x="19373" y="15637"/>
                  </a:cubicBezTo>
                  <a:cubicBezTo>
                    <a:pt x="23160" y="21319"/>
                    <a:pt x="33019" y="14796"/>
                    <a:pt x="39779" y="13828"/>
                  </a:cubicBezTo>
                  <a:cubicBezTo>
                    <a:pt x="43831" y="13248"/>
                    <a:pt x="47599" y="17435"/>
                    <a:pt x="51661" y="16928"/>
                  </a:cubicBezTo>
                  <a:cubicBezTo>
                    <a:pt x="54532" y="16570"/>
                    <a:pt x="55829" y="12464"/>
                    <a:pt x="58635" y="11762"/>
                  </a:cubicBezTo>
                  <a:cubicBezTo>
                    <a:pt x="63183" y="10624"/>
                    <a:pt x="67895" y="13570"/>
                    <a:pt x="72583" y="13570"/>
                  </a:cubicBezTo>
                </a:path>
              </a:pathLst>
            </a:cu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>
              <a:off x="6063717" y="2247538"/>
              <a:ext cx="968644" cy="729431"/>
            </a:xfrm>
            <a:custGeom>
              <a:rect b="b" l="l" r="r" t="t"/>
              <a:pathLst>
                <a:path extrusionOk="0" h="38903" w="51661">
                  <a:moveTo>
                    <a:pt x="0" y="26177"/>
                  </a:moveTo>
                  <a:cubicBezTo>
                    <a:pt x="4165" y="26870"/>
                    <a:pt x="9153" y="25545"/>
                    <a:pt x="12140" y="22560"/>
                  </a:cubicBezTo>
                  <a:cubicBezTo>
                    <a:pt x="16217" y="18486"/>
                    <a:pt x="17087" y="11477"/>
                    <a:pt x="16273" y="5771"/>
                  </a:cubicBezTo>
                  <a:cubicBezTo>
                    <a:pt x="15996" y="3827"/>
                    <a:pt x="16648" y="474"/>
                    <a:pt x="14723" y="88"/>
                  </a:cubicBezTo>
                  <a:cubicBezTo>
                    <a:pt x="8280" y="-1204"/>
                    <a:pt x="7343" y="16236"/>
                    <a:pt x="12915" y="19719"/>
                  </a:cubicBezTo>
                  <a:cubicBezTo>
                    <a:pt x="17647" y="22677"/>
                    <a:pt x="20959" y="11583"/>
                    <a:pt x="26089" y="9387"/>
                  </a:cubicBezTo>
                  <a:cubicBezTo>
                    <a:pt x="27432" y="8812"/>
                    <a:pt x="29007" y="11037"/>
                    <a:pt x="29188" y="12487"/>
                  </a:cubicBezTo>
                  <a:cubicBezTo>
                    <a:pt x="29899" y="18186"/>
                    <a:pt x="21419" y="20986"/>
                    <a:pt x="18081" y="25660"/>
                  </a:cubicBezTo>
                  <a:cubicBezTo>
                    <a:pt x="15577" y="29166"/>
                    <a:pt x="14418" y="37529"/>
                    <a:pt x="18598" y="38575"/>
                  </a:cubicBezTo>
                  <a:cubicBezTo>
                    <a:pt x="22898" y="39651"/>
                    <a:pt x="29336" y="37356"/>
                    <a:pt x="30738" y="33151"/>
                  </a:cubicBezTo>
                  <a:cubicBezTo>
                    <a:pt x="31341" y="31343"/>
                    <a:pt x="30481" y="28835"/>
                    <a:pt x="28930" y="27727"/>
                  </a:cubicBezTo>
                  <a:cubicBezTo>
                    <a:pt x="27158" y="26461"/>
                    <a:pt x="23997" y="28021"/>
                    <a:pt x="22731" y="29793"/>
                  </a:cubicBezTo>
                  <a:cubicBezTo>
                    <a:pt x="21930" y="30914"/>
                    <a:pt x="21550" y="33217"/>
                    <a:pt x="22731" y="33926"/>
                  </a:cubicBezTo>
                  <a:cubicBezTo>
                    <a:pt x="24957" y="35261"/>
                    <a:pt x="28819" y="35146"/>
                    <a:pt x="30480" y="33151"/>
                  </a:cubicBezTo>
                  <a:cubicBezTo>
                    <a:pt x="33788" y="29179"/>
                    <a:pt x="33112" y="20452"/>
                    <a:pt x="38229" y="19719"/>
                  </a:cubicBezTo>
                  <a:cubicBezTo>
                    <a:pt x="40671" y="19369"/>
                    <a:pt x="43821" y="21025"/>
                    <a:pt x="44687" y="23335"/>
                  </a:cubicBezTo>
                  <a:cubicBezTo>
                    <a:pt x="45748" y="26166"/>
                    <a:pt x="44520" y="32593"/>
                    <a:pt x="41587" y="31859"/>
                  </a:cubicBezTo>
                  <a:cubicBezTo>
                    <a:pt x="39703" y="31388"/>
                    <a:pt x="38922" y="27551"/>
                    <a:pt x="40295" y="26177"/>
                  </a:cubicBezTo>
                  <a:cubicBezTo>
                    <a:pt x="42979" y="23491"/>
                    <a:pt x="47864" y="25402"/>
                    <a:pt x="51661" y="25402"/>
                  </a:cubicBezTo>
                </a:path>
              </a:pathLst>
            </a:cu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14"/>
          <p:cNvGrpSpPr/>
          <p:nvPr/>
        </p:nvGrpSpPr>
        <p:grpSpPr>
          <a:xfrm>
            <a:off x="1042170" y="4035131"/>
            <a:ext cx="7099722" cy="474894"/>
            <a:chOff x="914300" y="4183788"/>
            <a:chExt cx="6835200" cy="457200"/>
          </a:xfrm>
        </p:grpSpPr>
        <p:grpSp>
          <p:nvGrpSpPr>
            <p:cNvPr id="431" name="Google Shape;431;p14"/>
            <p:cNvGrpSpPr/>
            <p:nvPr/>
          </p:nvGrpSpPr>
          <p:grpSpPr>
            <a:xfrm>
              <a:off x="914300" y="4183788"/>
              <a:ext cx="2895700" cy="457200"/>
              <a:chOff x="1102425" y="4101488"/>
              <a:chExt cx="2895700" cy="457200"/>
            </a:xfrm>
          </p:grpSpPr>
          <p:sp>
            <p:nvSpPr>
              <p:cNvPr id="432" name="Google Shape;432;p14"/>
              <p:cNvSpPr/>
              <p:nvPr/>
            </p:nvSpPr>
            <p:spPr>
              <a:xfrm>
                <a:off x="1427425" y="4145675"/>
                <a:ext cx="2570700" cy="369000"/>
              </a:xfrm>
              <a:prstGeom prst="roundRect">
                <a:avLst>
                  <a:gd fmla="val 16667" name="adj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342900" rotWithShape="0" algn="bl" dir="5400000" dist="152400">
                  <a:schemeClr val="lt1">
                    <a:alpha val="60000"/>
                  </a:schemeClr>
                </a:outerShdw>
              </a:effectLst>
            </p:spPr>
            <p:txBody>
              <a:bodyPr anchorCtr="0" anchor="ctr" bIns="0" lIns="13715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b="1" i="0" lang="de" sz="10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20+ minutes effort per transaction</a:t>
                </a:r>
                <a:endParaRPr b="1" i="0" sz="1000" u="none" cap="none" strike="noStrike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grpSp>
            <p:nvGrpSpPr>
              <p:cNvPr id="433" name="Google Shape;433;p14"/>
              <p:cNvGrpSpPr/>
              <p:nvPr/>
            </p:nvGrpSpPr>
            <p:grpSpPr>
              <a:xfrm>
                <a:off x="1102425" y="4101488"/>
                <a:ext cx="450900" cy="457200"/>
                <a:chOff x="1102425" y="4101488"/>
                <a:chExt cx="450900" cy="457200"/>
              </a:xfrm>
            </p:grpSpPr>
            <p:sp>
              <p:nvSpPr>
                <p:cNvPr id="434" name="Google Shape;434;p14"/>
                <p:cNvSpPr/>
                <p:nvPr/>
              </p:nvSpPr>
              <p:spPr>
                <a:xfrm>
                  <a:off x="1102425" y="4101488"/>
                  <a:ext cx="450900" cy="457200"/>
                </a:xfrm>
                <a:prstGeom prst="ellipse">
                  <a:avLst/>
                </a:prstGeom>
                <a:solidFill>
                  <a:schemeClr val="accent2"/>
                </a:solidFill>
                <a:ln cap="flat" cmpd="sng" w="9525">
                  <a:solidFill>
                    <a:schemeClr val="accent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Inter"/>
                    <a:ea typeface="Inter"/>
                    <a:cs typeface="Inter"/>
                    <a:sym typeface="Inter"/>
                  </a:endParaRPr>
                </a:p>
              </p:txBody>
            </p:sp>
            <p:pic>
              <p:nvPicPr>
                <p:cNvPr id="435" name="Google Shape;435;p14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 b="0" l="0" r="0" t="0"/>
                <a:stretch/>
              </p:blipFill>
              <p:spPr>
                <a:xfrm>
                  <a:off x="1236440" y="4208119"/>
                  <a:ext cx="182879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436" name="Google Shape;436;p14"/>
            <p:cNvGrpSpPr/>
            <p:nvPr/>
          </p:nvGrpSpPr>
          <p:grpSpPr>
            <a:xfrm>
              <a:off x="4262250" y="4183788"/>
              <a:ext cx="3487250" cy="457200"/>
              <a:chOff x="4450375" y="4101488"/>
              <a:chExt cx="3487250" cy="457200"/>
            </a:xfrm>
          </p:grpSpPr>
          <p:sp>
            <p:nvSpPr>
              <p:cNvPr id="437" name="Google Shape;437;p14"/>
              <p:cNvSpPr/>
              <p:nvPr/>
            </p:nvSpPr>
            <p:spPr>
              <a:xfrm>
                <a:off x="4780125" y="4145675"/>
                <a:ext cx="3157500" cy="369000"/>
              </a:xfrm>
              <a:prstGeom prst="roundRect">
                <a:avLst>
                  <a:gd fmla="val 16667" name="adj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342900" rotWithShape="0" algn="bl" dir="5400000" dist="152400">
                  <a:schemeClr val="lt1">
                    <a:alpha val="60000"/>
                  </a:schemeClr>
                </a:outerShdw>
              </a:effectLst>
            </p:spPr>
            <p:txBody>
              <a:bodyPr anchorCtr="0" anchor="ctr" bIns="0" lIns="137150" spcFirstLastPara="1" rIns="13715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b="1" i="0" lang="de" sz="1000" u="none" cap="none" strike="noStrike">
                    <a:solidFill>
                      <a:schemeClr val="dk1"/>
                    </a:solidFill>
                    <a:latin typeface="Inter"/>
                    <a:ea typeface="Inter"/>
                    <a:cs typeface="Inter"/>
                    <a:sym typeface="Inter"/>
                  </a:rPr>
                  <a:t>Don’t meet customer expectations regarding payment process and transparency</a:t>
                </a:r>
                <a:endParaRPr b="1" i="0" sz="1000" u="none" cap="none" strike="noStrike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grpSp>
            <p:nvGrpSpPr>
              <p:cNvPr id="438" name="Google Shape;438;p14"/>
              <p:cNvGrpSpPr/>
              <p:nvPr/>
            </p:nvGrpSpPr>
            <p:grpSpPr>
              <a:xfrm>
                <a:off x="4450375" y="4101488"/>
                <a:ext cx="450900" cy="457200"/>
                <a:chOff x="4450375" y="4101488"/>
                <a:chExt cx="450900" cy="457200"/>
              </a:xfrm>
            </p:grpSpPr>
            <p:sp>
              <p:nvSpPr>
                <p:cNvPr id="439" name="Google Shape;439;p14"/>
                <p:cNvSpPr/>
                <p:nvPr/>
              </p:nvSpPr>
              <p:spPr>
                <a:xfrm>
                  <a:off x="4450375" y="4101488"/>
                  <a:ext cx="450900" cy="457200"/>
                </a:xfrm>
                <a:prstGeom prst="ellipse">
                  <a:avLst/>
                </a:prstGeom>
                <a:solidFill>
                  <a:schemeClr val="accent2"/>
                </a:solidFill>
                <a:ln cap="flat" cmpd="sng" w="9525">
                  <a:solidFill>
                    <a:schemeClr val="accent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Inter"/>
                    <a:ea typeface="Inter"/>
                    <a:cs typeface="Inter"/>
                    <a:sym typeface="Inter"/>
                  </a:endParaRPr>
                </a:p>
              </p:txBody>
            </p:sp>
            <p:pic>
              <p:nvPicPr>
                <p:cNvPr id="440" name="Google Shape;440;p14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 b="0" l="0" r="0" t="0"/>
                <a:stretch/>
              </p:blipFill>
              <p:spPr>
                <a:xfrm>
                  <a:off x="4584393" y="4192931"/>
                  <a:ext cx="182879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441" name="Google Shape;441;p14"/>
          <p:cNvSpPr txBox="1"/>
          <p:nvPr>
            <p:ph idx="4294967295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</a:pPr>
            <a:r>
              <a:rPr b="0" i="0" lang="de" sz="1400" u="none" cap="none" strike="noStrike">
                <a:solidFill>
                  <a:schemeClr val="accent2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1"/>
                  </a:ext>
                </a:extLst>
              </a:rPr>
              <a:t>STATUS QUO</a:t>
            </a:r>
            <a:endParaRPr b="0" i="0" sz="1400" u="none" cap="none" strike="noStrike">
              <a:solidFill>
                <a:schemeClr val="accent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42" name="Google Shape;442;p14" title="Element 1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15"/>
          <p:cNvSpPr/>
          <p:nvPr/>
        </p:nvSpPr>
        <p:spPr>
          <a:xfrm>
            <a:off x="410344" y="1750069"/>
            <a:ext cx="1219800" cy="2331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◉ </a:t>
            </a:r>
            <a:r>
              <a:rPr b="1" i="0" lang="de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rPr>
              <a:t>ERP Integration</a:t>
            </a:r>
            <a:endParaRPr b="1" i="0" sz="900" u="none" cap="none" strike="noStrike">
              <a:solidFill>
                <a:schemeClr val="accent5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8" name="Google Shape;448;p15"/>
          <p:cNvSpPr/>
          <p:nvPr/>
        </p:nvSpPr>
        <p:spPr>
          <a:xfrm>
            <a:off x="4763" y="1057669"/>
            <a:ext cx="7727724" cy="1525612"/>
          </a:xfrm>
          <a:custGeom>
            <a:rect b="b" l="l" r="r" t="t"/>
            <a:pathLst>
              <a:path extrusionOk="0" h="81366" w="422107">
                <a:moveTo>
                  <a:pt x="0" y="81366"/>
                </a:moveTo>
                <a:cubicBezTo>
                  <a:pt x="7875" y="73491"/>
                  <a:pt x="22073" y="77713"/>
                  <a:pt x="33210" y="77713"/>
                </a:cubicBezTo>
                <a:cubicBezTo>
                  <a:pt x="51652" y="77713"/>
                  <a:pt x="69990" y="74898"/>
                  <a:pt x="88340" y="73064"/>
                </a:cubicBezTo>
                <a:cubicBezTo>
                  <a:pt x="99189" y="71979"/>
                  <a:pt x="111847" y="72737"/>
                  <a:pt x="120222" y="65757"/>
                </a:cubicBezTo>
                <a:cubicBezTo>
                  <a:pt x="123883" y="62706"/>
                  <a:pt x="125408" y="49971"/>
                  <a:pt x="120887" y="51477"/>
                </a:cubicBezTo>
                <a:cubicBezTo>
                  <a:pt x="114734" y="53527"/>
                  <a:pt x="123700" y="66696"/>
                  <a:pt x="129853" y="68746"/>
                </a:cubicBezTo>
                <a:cubicBezTo>
                  <a:pt x="142623" y="73001"/>
                  <a:pt x="156660" y="71242"/>
                  <a:pt x="170038" y="72732"/>
                </a:cubicBezTo>
                <a:cubicBezTo>
                  <a:pt x="183416" y="74222"/>
                  <a:pt x="197452" y="73001"/>
                  <a:pt x="210223" y="68746"/>
                </a:cubicBezTo>
                <a:cubicBezTo>
                  <a:pt x="219546" y="65640"/>
                  <a:pt x="227669" y="58344"/>
                  <a:pt x="237456" y="57455"/>
                </a:cubicBezTo>
                <a:cubicBezTo>
                  <a:pt x="245731" y="56703"/>
                  <a:pt x="254303" y="56436"/>
                  <a:pt x="262364" y="58451"/>
                </a:cubicBezTo>
                <a:cubicBezTo>
                  <a:pt x="271880" y="60829"/>
                  <a:pt x="280254" y="67134"/>
                  <a:pt x="289929" y="68746"/>
                </a:cubicBezTo>
                <a:cubicBezTo>
                  <a:pt x="297746" y="70048"/>
                  <a:pt x="305466" y="71893"/>
                  <a:pt x="313176" y="73728"/>
                </a:cubicBezTo>
                <a:cubicBezTo>
                  <a:pt x="315781" y="74348"/>
                  <a:pt x="319254" y="72831"/>
                  <a:pt x="321147" y="74724"/>
                </a:cubicBezTo>
                <a:cubicBezTo>
                  <a:pt x="321466" y="75043"/>
                  <a:pt x="316510" y="75069"/>
                  <a:pt x="316829" y="75388"/>
                </a:cubicBezTo>
                <a:cubicBezTo>
                  <a:pt x="318788" y="77347"/>
                  <a:pt x="322362" y="75056"/>
                  <a:pt x="325132" y="75056"/>
                </a:cubicBezTo>
                <a:cubicBezTo>
                  <a:pt x="332999" y="75056"/>
                  <a:pt x="340884" y="74843"/>
                  <a:pt x="348712" y="74060"/>
                </a:cubicBezTo>
                <a:cubicBezTo>
                  <a:pt x="361231" y="72808"/>
                  <a:pt x="375021" y="69343"/>
                  <a:pt x="383915" y="60444"/>
                </a:cubicBezTo>
                <a:cubicBezTo>
                  <a:pt x="388548" y="55808"/>
                  <a:pt x="391677" y="49871"/>
                  <a:pt x="395871" y="44835"/>
                </a:cubicBezTo>
                <a:cubicBezTo>
                  <a:pt x="406953" y="31530"/>
                  <a:pt x="422107" y="17316"/>
                  <a:pt x="422107" y="0"/>
                </a:cubicBezTo>
              </a:path>
            </a:pathLst>
          </a:cu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15"/>
          <p:cNvSpPr txBox="1"/>
          <p:nvPr/>
        </p:nvSpPr>
        <p:spPr>
          <a:xfrm>
            <a:off x="459126" y="2944981"/>
            <a:ext cx="1782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Digital </a:t>
            </a: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2"/>
                  </a:ext>
                </a:extLst>
              </a:rPr>
              <a:t>Invoices</a:t>
            </a:r>
            <a:endParaRPr b="1" i="0" sz="15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0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Automated data transfer from existing systems to Aufinity for digital payment request</a:t>
            </a:r>
            <a:endParaRPr b="0" i="0" sz="1500" u="none" cap="none" strike="noStrike">
              <a:solidFill>
                <a:schemeClr val="accen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50" name="Google Shape;450;p15"/>
          <p:cNvSpPr txBox="1"/>
          <p:nvPr/>
        </p:nvSpPr>
        <p:spPr>
          <a:xfrm>
            <a:off x="2275595" y="2944981"/>
            <a:ext cx="19563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Frictionless Payment</a:t>
            </a:r>
            <a:endParaRPr b="1" i="0" sz="15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0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State-of-the-art payment process with multi-channel payment methods </a:t>
            </a:r>
            <a:endParaRPr b="0" i="0" sz="1500" u="none" cap="none" strike="noStrike">
              <a:solidFill>
                <a:schemeClr val="accen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51" name="Google Shape;451;p15"/>
          <p:cNvSpPr txBox="1"/>
          <p:nvPr/>
        </p:nvSpPr>
        <p:spPr>
          <a:xfrm>
            <a:off x="6617045" y="2944981"/>
            <a:ext cx="22575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100% Reconciliation</a:t>
            </a:r>
            <a:endParaRPr b="1" i="0" sz="15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0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Unique reconciliation technology to provide clean data for automated booking in the accounting and ERP systems</a:t>
            </a:r>
            <a:endParaRPr b="0" i="0" sz="1500" u="none" cap="none" strike="noStrike">
              <a:solidFill>
                <a:schemeClr val="accen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52" name="Google Shape;452;p15"/>
          <p:cNvSpPr txBox="1"/>
          <p:nvPr/>
        </p:nvSpPr>
        <p:spPr>
          <a:xfrm>
            <a:off x="4409366" y="2944981"/>
            <a:ext cx="20385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Live Communication</a:t>
            </a:r>
            <a:endParaRPr b="1" i="0" sz="15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Real-time transparency over all receivables incl. payment status for all stakeholders and existing systems </a:t>
            </a:r>
            <a:endParaRPr b="0" i="0" sz="1500" u="none" cap="none" strike="noStrike">
              <a:solidFill>
                <a:schemeClr val="accen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453" name="Google Shape;453;p15"/>
          <p:cNvSpPr txBox="1"/>
          <p:nvPr>
            <p:ph type="title"/>
          </p:nvPr>
        </p:nvSpPr>
        <p:spPr>
          <a:xfrm>
            <a:off x="405581" y="540375"/>
            <a:ext cx="75438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Holistic Payment Management </a:t>
            </a:r>
            <a:endParaRPr sz="2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&amp; Smart Automation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4" name="Google Shape;454;p15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">
                <a:solidFill>
                  <a:schemeClr val="accent1"/>
                </a:solidFill>
                <a:extLst>
                  <a:ext uri="http://customooxmlschemas.google.com/">
                    <go:slidesCustomData xmlns:go="http://customooxmlschemas.google.com/" textRoundtripDataId="33"/>
                  </a:ext>
                </a:extLst>
              </a:rPr>
              <a:t>THE SOLUTION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455" name="Google Shape;455;p15"/>
          <p:cNvSpPr/>
          <p:nvPr/>
        </p:nvSpPr>
        <p:spPr>
          <a:xfrm>
            <a:off x="4583746" y="4099222"/>
            <a:ext cx="3473400" cy="3714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0" lIns="13715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Outstanding Customer Satisfaction</a:t>
            </a:r>
            <a:endParaRPr b="1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56" name="Google Shape;456;p15"/>
          <p:cNvGrpSpPr/>
          <p:nvPr/>
        </p:nvGrpSpPr>
        <p:grpSpPr>
          <a:xfrm>
            <a:off x="4293775" y="4023412"/>
            <a:ext cx="523375" cy="523375"/>
            <a:chOff x="4312278" y="5443354"/>
            <a:chExt cx="585300" cy="585300"/>
          </a:xfrm>
        </p:grpSpPr>
        <p:sp>
          <p:nvSpPr>
            <p:cNvPr id="457" name="Google Shape;457;p15"/>
            <p:cNvSpPr/>
            <p:nvPr/>
          </p:nvSpPr>
          <p:spPr>
            <a:xfrm>
              <a:off x="4312278" y="5443354"/>
              <a:ext cx="585300" cy="58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58" name="Google Shape;458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448448" y="5545907"/>
              <a:ext cx="254718" cy="3509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9" name="Google Shape;45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2812" y="4241424"/>
            <a:ext cx="88667" cy="868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0" name="Google Shape;460;p15"/>
          <p:cNvGrpSpPr/>
          <p:nvPr/>
        </p:nvGrpSpPr>
        <p:grpSpPr>
          <a:xfrm>
            <a:off x="2470770" y="2040319"/>
            <a:ext cx="1671525" cy="523350"/>
            <a:chOff x="3225550" y="2449650"/>
            <a:chExt cx="2228700" cy="697800"/>
          </a:xfrm>
        </p:grpSpPr>
        <p:sp>
          <p:nvSpPr>
            <p:cNvPr id="461" name="Google Shape;461;p15"/>
            <p:cNvSpPr/>
            <p:nvPr/>
          </p:nvSpPr>
          <p:spPr>
            <a:xfrm>
              <a:off x="3225550" y="2449650"/>
              <a:ext cx="18579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 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Realtime Payment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62" name="Google Shape;462;p15"/>
            <p:cNvSpPr/>
            <p:nvPr/>
          </p:nvSpPr>
          <p:spPr>
            <a:xfrm>
              <a:off x="3225550" y="2836650"/>
              <a:ext cx="22287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 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Anti Money Laundering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463" name="Google Shape;463;p15"/>
          <p:cNvGrpSpPr/>
          <p:nvPr/>
        </p:nvGrpSpPr>
        <p:grpSpPr>
          <a:xfrm>
            <a:off x="4533676" y="2040328"/>
            <a:ext cx="1537875" cy="523341"/>
            <a:chOff x="6587450" y="2508500"/>
            <a:chExt cx="2050500" cy="697788"/>
          </a:xfrm>
        </p:grpSpPr>
        <p:sp>
          <p:nvSpPr>
            <p:cNvPr id="464" name="Google Shape;464;p15"/>
            <p:cNvSpPr/>
            <p:nvPr/>
          </p:nvSpPr>
          <p:spPr>
            <a:xfrm>
              <a:off x="6587450" y="2508500"/>
              <a:ext cx="16758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 Live Dashboard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65" name="Google Shape;465;p15"/>
            <p:cNvSpPr/>
            <p:nvPr/>
          </p:nvSpPr>
          <p:spPr>
            <a:xfrm>
              <a:off x="6587450" y="2895488"/>
              <a:ext cx="20505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 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Dunning Automation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66" name="Google Shape;466;p15"/>
          <p:cNvSpPr/>
          <p:nvPr/>
        </p:nvSpPr>
        <p:spPr>
          <a:xfrm>
            <a:off x="1375351" y="4099222"/>
            <a:ext cx="2647800" cy="3714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0" lIns="13715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Significant Time Savings</a:t>
            </a:r>
            <a:endParaRPr b="1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7" name="Google Shape;467;p15"/>
          <p:cNvSpPr/>
          <p:nvPr/>
        </p:nvSpPr>
        <p:spPr>
          <a:xfrm>
            <a:off x="1086852" y="4023177"/>
            <a:ext cx="523200" cy="523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8" name="Google Shape;46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62893" y="4070388"/>
            <a:ext cx="371268" cy="3712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9" name="Google Shape;469;p15"/>
          <p:cNvGrpSpPr/>
          <p:nvPr/>
        </p:nvGrpSpPr>
        <p:grpSpPr>
          <a:xfrm>
            <a:off x="410343" y="2040319"/>
            <a:ext cx="1433475" cy="523350"/>
            <a:chOff x="540775" y="2508500"/>
            <a:chExt cx="1911300" cy="697800"/>
          </a:xfrm>
        </p:grpSpPr>
        <p:sp>
          <p:nvSpPr>
            <p:cNvPr id="470" name="Google Shape;470;p15"/>
            <p:cNvSpPr/>
            <p:nvPr/>
          </p:nvSpPr>
          <p:spPr>
            <a:xfrm>
              <a:off x="540775" y="2508500"/>
              <a:ext cx="16263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 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API Integration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71" name="Google Shape;471;p15"/>
            <p:cNvSpPr/>
            <p:nvPr/>
          </p:nvSpPr>
          <p:spPr>
            <a:xfrm>
              <a:off x="540775" y="2895500"/>
              <a:ext cx="1911300" cy="310800"/>
            </a:xfrm>
            <a:prstGeom prst="roundRect">
              <a:avLst>
                <a:gd fmla="val 16667" name="adj"/>
              </a:avLst>
            </a:prstGeom>
            <a:solidFill>
              <a:schemeClr val="dk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63529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b="1" i="0" lang="de" sz="900" u="none" cap="none" strike="noStrike">
                  <a:solidFill>
                    <a:schemeClr val="accent1"/>
                  </a:solidFill>
                  <a:latin typeface="Inter"/>
                  <a:ea typeface="Inter"/>
                  <a:cs typeface="Inter"/>
                  <a:sym typeface="Inter"/>
                </a:rPr>
                <a:t>◉ </a:t>
              </a:r>
              <a:r>
                <a:rPr b="1" i="0" lang="de" sz="900" u="none" cap="none" strike="noStrike">
                  <a:solidFill>
                    <a:schemeClr val="accent5"/>
                  </a:solidFill>
                  <a:latin typeface="Inter"/>
                  <a:ea typeface="Inter"/>
                  <a:cs typeface="Inter"/>
                  <a:sym typeface="Inter"/>
                </a:rPr>
                <a:t>Payment Invitation</a:t>
              </a:r>
              <a:endParaRPr b="1" i="0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72" name="Google Shape;472;p15"/>
          <p:cNvSpPr/>
          <p:nvPr/>
        </p:nvSpPr>
        <p:spPr>
          <a:xfrm>
            <a:off x="6596588" y="2040319"/>
            <a:ext cx="846600" cy="2331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◉ </a:t>
            </a:r>
            <a:r>
              <a:rPr b="1" i="0" lang="de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rPr>
              <a:t>Big Data</a:t>
            </a:r>
            <a:endParaRPr b="1" i="0" sz="900" u="none" cap="none" strike="noStrike">
              <a:solidFill>
                <a:schemeClr val="accent5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3" name="Google Shape;473;p15"/>
          <p:cNvSpPr/>
          <p:nvPr/>
        </p:nvSpPr>
        <p:spPr>
          <a:xfrm>
            <a:off x="6596588" y="2330569"/>
            <a:ext cx="1433400" cy="2331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  <a:effectLst>
            <a:outerShdw blurRad="342900" rotWithShape="0" algn="bl" dir="5400000" dist="152400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◉ </a:t>
            </a:r>
            <a:r>
              <a:rPr b="1" i="0" lang="de" sz="900" u="none" cap="none" strike="noStrike">
                <a:solidFill>
                  <a:schemeClr val="accent5"/>
                </a:solidFill>
                <a:latin typeface="Inter"/>
                <a:ea typeface="Inter"/>
                <a:cs typeface="Inter"/>
                <a:sym typeface="Inter"/>
              </a:rPr>
              <a:t>Embedded Finance</a:t>
            </a:r>
            <a:endParaRPr b="1" i="0" sz="900" u="none" cap="none" strike="noStrike">
              <a:solidFill>
                <a:schemeClr val="accent5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74" name="Google Shape;474;p15"/>
          <p:cNvGrpSpPr/>
          <p:nvPr/>
        </p:nvGrpSpPr>
        <p:grpSpPr>
          <a:xfrm>
            <a:off x="7381341" y="482311"/>
            <a:ext cx="685972" cy="684040"/>
            <a:chOff x="4312278" y="5443354"/>
            <a:chExt cx="585300" cy="585300"/>
          </a:xfrm>
        </p:grpSpPr>
        <p:grpSp>
          <p:nvGrpSpPr>
            <p:cNvPr id="475" name="Google Shape;475;p15"/>
            <p:cNvGrpSpPr/>
            <p:nvPr/>
          </p:nvGrpSpPr>
          <p:grpSpPr>
            <a:xfrm>
              <a:off x="4312278" y="5443354"/>
              <a:ext cx="585300" cy="585300"/>
              <a:chOff x="4312278" y="5443354"/>
              <a:chExt cx="585300" cy="585300"/>
            </a:xfrm>
          </p:grpSpPr>
          <p:sp>
            <p:nvSpPr>
              <p:cNvPr id="476" name="Google Shape;476;p15"/>
              <p:cNvSpPr/>
              <p:nvPr/>
            </p:nvSpPr>
            <p:spPr>
              <a:xfrm>
                <a:off x="4312278" y="5443354"/>
                <a:ext cx="585300" cy="585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42900" rotWithShape="0" algn="bl" dir="5400000" dist="152400">
                  <a:schemeClr val="lt1">
                    <a:alpha val="63529"/>
                  </a:schemeClr>
                </a:outerShdw>
              </a:effectLst>
            </p:spPr>
            <p:txBody>
              <a:bodyPr anchorCtr="0" anchor="ctr" bIns="68575" lIns="68575" spcFirstLastPara="1" rIns="68575" wrap="square" tIns="685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77" name="Google Shape;477;p15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4448448" y="5545907"/>
                <a:ext cx="254718" cy="35097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78" name="Google Shape;478;p1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702832" y="5687435"/>
              <a:ext cx="99164" cy="971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79" name="Google Shape;479;p15" title="Element 1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g34409582ac2_0_11" title="unnamed (9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28701" y="0"/>
            <a:ext cx="511526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34409582ac2_0_11"/>
          <p:cNvSpPr/>
          <p:nvPr/>
        </p:nvSpPr>
        <p:spPr>
          <a:xfrm>
            <a:off x="0" y="-32550"/>
            <a:ext cx="40287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4409582ac2_0_11"/>
          <p:cNvSpPr txBox="1"/>
          <p:nvPr>
            <p:ph type="title"/>
          </p:nvPr>
        </p:nvSpPr>
        <p:spPr>
          <a:xfrm>
            <a:off x="329845" y="1131250"/>
            <a:ext cx="38553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de" sz="2500">
                <a:solidFill>
                  <a:schemeClr val="lt1"/>
                </a:solidFill>
              </a:rPr>
              <a:t>More Than A Name.</a:t>
            </a:r>
            <a:r>
              <a:rPr b="1" lang="de" sz="2500">
                <a:solidFill>
                  <a:schemeClr val="accent1"/>
                </a:solidFill>
              </a:rPr>
              <a:t> </a:t>
            </a:r>
            <a:endParaRPr b="1" sz="2500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de" sz="2500">
                <a:solidFill>
                  <a:schemeClr val="accent1"/>
                </a:solidFill>
              </a:rPr>
              <a:t>It’s Our Mission.</a:t>
            </a:r>
            <a:endParaRPr b="1" sz="2500">
              <a:solidFill>
                <a:schemeClr val="accent1"/>
              </a:solidFill>
            </a:endParaRPr>
          </a:p>
        </p:txBody>
      </p:sp>
      <p:sp>
        <p:nvSpPr>
          <p:cNvPr id="148" name="Google Shape;148;g34409582ac2_0_11"/>
          <p:cNvSpPr txBox="1"/>
          <p:nvPr>
            <p:ph idx="4294967295" type="title"/>
          </p:nvPr>
        </p:nvSpPr>
        <p:spPr>
          <a:xfrm>
            <a:off x="329850" y="2207675"/>
            <a:ext cx="3369000" cy="22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140">
                <a:solidFill>
                  <a:schemeClr val="lt1"/>
                </a:solidFill>
              </a:rPr>
              <a:t>Aufinity is more than a name</a:t>
            </a:r>
            <a:r>
              <a:rPr b="0" lang="de" sz="1140">
                <a:solidFill>
                  <a:schemeClr val="lt1"/>
                </a:solidFill>
              </a:rPr>
              <a:t> – </a:t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140">
                <a:solidFill>
                  <a:schemeClr val="lt1"/>
                </a:solidFill>
              </a:rPr>
              <a:t>it’s our roadmap for redefining payment management in the automotive industry.</a:t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140">
                <a:solidFill>
                  <a:schemeClr val="lt1"/>
                </a:solidFill>
              </a:rPr>
              <a:t>We combine deep industry expertise with cutting-edge technology to unlock new levels of efficiency, liquidity, and growth.</a:t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140">
                <a:solidFill>
                  <a:schemeClr val="lt1"/>
                </a:solidFill>
              </a:rPr>
              <a:t>Because the future doesn’t wait. </a:t>
            </a:r>
            <a:endParaRPr b="0" sz="11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140">
                <a:solidFill>
                  <a:schemeClr val="lt1"/>
                </a:solidFill>
              </a:rPr>
              <a:t>And neither do we.</a:t>
            </a:r>
            <a:endParaRPr b="0" sz="1140">
              <a:solidFill>
                <a:schemeClr val="lt1"/>
              </a:solidFill>
            </a:endParaRPr>
          </a:p>
        </p:txBody>
      </p:sp>
      <p:pic>
        <p:nvPicPr>
          <p:cNvPr id="149" name="Google Shape;149;g34409582ac2_0_11" title="Element 1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6"/>
          <p:cNvSpPr/>
          <p:nvPr/>
        </p:nvSpPr>
        <p:spPr>
          <a:xfrm>
            <a:off x="377623" y="3936225"/>
            <a:ext cx="2238300" cy="2442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85" name="Google Shape;485;p16"/>
          <p:cNvGrpSpPr/>
          <p:nvPr/>
        </p:nvGrpSpPr>
        <p:grpSpPr>
          <a:xfrm>
            <a:off x="5380237" y="3497285"/>
            <a:ext cx="1794356" cy="617087"/>
            <a:chOff x="540794" y="4985775"/>
            <a:chExt cx="2790600" cy="959700"/>
          </a:xfrm>
        </p:grpSpPr>
        <p:sp>
          <p:nvSpPr>
            <p:cNvPr id="486" name="Google Shape;486;p16"/>
            <p:cNvSpPr/>
            <p:nvPr/>
          </p:nvSpPr>
          <p:spPr>
            <a:xfrm>
              <a:off x="540794" y="4985775"/>
              <a:ext cx="2790600" cy="9597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73333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16"/>
            <p:cNvSpPr txBox="1"/>
            <p:nvPr/>
          </p:nvSpPr>
          <p:spPr>
            <a:xfrm>
              <a:off x="759794" y="5093400"/>
              <a:ext cx="2352600" cy="26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de" sz="1100" u="none" cap="none" strike="noStrike">
                  <a:solidFill>
                    <a:schemeClr val="dk1"/>
                  </a:solidFill>
                  <a:latin typeface="Inter Tight Medium"/>
                  <a:ea typeface="Inter Tight Medium"/>
                  <a:cs typeface="Inter Tight Medium"/>
                  <a:sym typeface="Inter Tight Medium"/>
                </a:rPr>
                <a:t>DMS/ERP</a:t>
              </a:r>
              <a:endParaRPr b="0" i="0" sz="1100" u="none" cap="none" strike="noStrike">
                <a:solidFill>
                  <a:schemeClr val="dk1"/>
                </a:solidFill>
                <a:latin typeface="Inter Tight Medium"/>
                <a:ea typeface="Inter Tight Medium"/>
                <a:cs typeface="Inter Tight Medium"/>
                <a:sym typeface="Inter Tight Medium"/>
              </a:endParaRPr>
            </a:p>
          </p:txBody>
        </p:sp>
        <p:pic>
          <p:nvPicPr>
            <p:cNvPr id="488" name="Google Shape;488;p16"/>
            <p:cNvPicPr preferRelativeResize="0"/>
            <p:nvPr/>
          </p:nvPicPr>
          <p:blipFill rotWithShape="1">
            <a:blip r:embed="rId3">
              <a:alphaModFix/>
            </a:blip>
            <a:srcRect b="34363" l="7339" r="7610" t="33104"/>
            <a:stretch/>
          </p:blipFill>
          <p:spPr>
            <a:xfrm>
              <a:off x="2417369" y="5502441"/>
              <a:ext cx="767958" cy="195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9" name="Google Shape;489;p16"/>
          <p:cNvGrpSpPr/>
          <p:nvPr/>
        </p:nvGrpSpPr>
        <p:grpSpPr>
          <a:xfrm>
            <a:off x="3597405" y="2338666"/>
            <a:ext cx="1837153" cy="617087"/>
            <a:chOff x="6973336" y="2748825"/>
            <a:chExt cx="2857159" cy="959700"/>
          </a:xfrm>
        </p:grpSpPr>
        <p:sp>
          <p:nvSpPr>
            <p:cNvPr id="490" name="Google Shape;490;p16"/>
            <p:cNvSpPr/>
            <p:nvPr/>
          </p:nvSpPr>
          <p:spPr>
            <a:xfrm>
              <a:off x="7039895" y="2748825"/>
              <a:ext cx="2790600" cy="9597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73333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16"/>
            <p:cNvSpPr txBox="1"/>
            <p:nvPr/>
          </p:nvSpPr>
          <p:spPr>
            <a:xfrm>
              <a:off x="6973336" y="2838932"/>
              <a:ext cx="2790600" cy="26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de" sz="1100" u="none" cap="none" strike="noStrike">
                  <a:solidFill>
                    <a:schemeClr val="dk1"/>
                  </a:solidFill>
                  <a:latin typeface="Inter Tight Medium"/>
                  <a:ea typeface="Inter Tight Medium"/>
                  <a:cs typeface="Inter Tight Medium"/>
                  <a:sym typeface="Inter Tight Medium"/>
                  <a:extLst>
                    <a:ext uri="http://customooxmlschemas.google.com/">
                      <go:slidesCustomData xmlns:go="http://customooxmlschemas.google.com/" textRoundtripDataId="34"/>
                    </a:ext>
                  </a:extLst>
                </a:rPr>
                <a:t>INVOI</a:t>
              </a:r>
              <a:r>
                <a:rPr b="0" i="0" lang="de" sz="1100" u="none" cap="none" strike="noStrike">
                  <a:solidFill>
                    <a:schemeClr val="dk1"/>
                  </a:solidFill>
                  <a:latin typeface="Inter Tight Medium"/>
                  <a:ea typeface="Inter Tight Medium"/>
                  <a:cs typeface="Inter Tight Medium"/>
                  <a:sym typeface="Inter Tight Medium"/>
                </a:rPr>
                <a:t>CES</a:t>
              </a:r>
              <a:endParaRPr b="0" i="0" sz="1100" u="none" cap="none" strike="noStrike">
                <a:solidFill>
                  <a:schemeClr val="dk1"/>
                </a:solidFill>
                <a:latin typeface="Inter Tight Medium"/>
                <a:ea typeface="Inter Tight Medium"/>
                <a:cs typeface="Inter Tight Medium"/>
                <a:sym typeface="Inter Tight Medium"/>
              </a:endParaRPr>
            </a:p>
          </p:txBody>
        </p:sp>
        <p:pic>
          <p:nvPicPr>
            <p:cNvPr id="492" name="Google Shape;492;p1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467000" y="3190588"/>
              <a:ext cx="334200" cy="363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3" name="Google Shape;493;p1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253613" y="3190600"/>
              <a:ext cx="363100" cy="3609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4" name="Google Shape;494;p1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931550" y="3141600"/>
              <a:ext cx="458925" cy="4589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5" name="Google Shape;495;p16"/>
          <p:cNvSpPr txBox="1"/>
          <p:nvPr>
            <p:ph type="title"/>
          </p:nvPr>
        </p:nvSpPr>
        <p:spPr>
          <a:xfrm>
            <a:off x="367599" y="886250"/>
            <a:ext cx="41532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de">
                <a:latin typeface="Inter"/>
                <a:ea typeface="Inter"/>
                <a:cs typeface="Inter"/>
                <a:sym typeface="Inter"/>
              </a:rPr>
              <a:t>Seamless &amp; Integrated Solution For A Connected Ecosystem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6" name="Google Shape;496;p16"/>
          <p:cNvSpPr txBox="1"/>
          <p:nvPr>
            <p:ph idx="1" type="subTitle"/>
          </p:nvPr>
        </p:nvSpPr>
        <p:spPr>
          <a:xfrm>
            <a:off x="367593" y="69020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">
                <a:solidFill>
                  <a:schemeClr val="accent1"/>
                </a:solidFill>
              </a:rPr>
              <a:t>CONNECTING SYSTEMS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497" name="Google Shape;497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379371" y="2469335"/>
            <a:ext cx="209137" cy="2048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8" name="Google Shape;498;p16"/>
          <p:cNvCxnSpPr/>
          <p:nvPr/>
        </p:nvCxnSpPr>
        <p:spPr>
          <a:xfrm rot="10800000">
            <a:off x="6500336" y="2609835"/>
            <a:ext cx="3747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499" name="Google Shape;499;p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90649" y="3679089"/>
            <a:ext cx="295144" cy="284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932270" y="3664240"/>
            <a:ext cx="231518" cy="284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90657" y="1361364"/>
            <a:ext cx="295133" cy="25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1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931271" y="1322817"/>
            <a:ext cx="233508" cy="2187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3" name="Google Shape;503;p16"/>
          <p:cNvGrpSpPr/>
          <p:nvPr/>
        </p:nvGrpSpPr>
        <p:grpSpPr>
          <a:xfrm>
            <a:off x="5380251" y="1179934"/>
            <a:ext cx="1794356" cy="617087"/>
            <a:chOff x="540781" y="1554150"/>
            <a:chExt cx="2790600" cy="959700"/>
          </a:xfrm>
        </p:grpSpPr>
        <p:sp>
          <p:nvSpPr>
            <p:cNvPr id="504" name="Google Shape;504;p16"/>
            <p:cNvSpPr/>
            <p:nvPr/>
          </p:nvSpPr>
          <p:spPr>
            <a:xfrm>
              <a:off x="540781" y="1554150"/>
              <a:ext cx="2790600" cy="9597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73333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16"/>
            <p:cNvSpPr txBox="1"/>
            <p:nvPr/>
          </p:nvSpPr>
          <p:spPr>
            <a:xfrm>
              <a:off x="759794" y="1661775"/>
              <a:ext cx="2352600" cy="26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de" sz="1100" u="none" cap="none" strike="noStrike">
                  <a:solidFill>
                    <a:schemeClr val="dk1"/>
                  </a:solidFill>
                  <a:latin typeface="Inter Tight Medium"/>
                  <a:ea typeface="Inter Tight Medium"/>
                  <a:cs typeface="Inter Tight Medium"/>
                  <a:sym typeface="Inter Tight Medium"/>
                </a:rPr>
                <a:t>ACCOUNTING</a:t>
              </a:r>
              <a:endParaRPr b="0" i="0" sz="1100" u="none" cap="none" strike="noStrike">
                <a:solidFill>
                  <a:schemeClr val="dk1"/>
                </a:solidFill>
                <a:latin typeface="Inter Tight Medium"/>
                <a:ea typeface="Inter Tight Medium"/>
                <a:cs typeface="Inter Tight Medium"/>
                <a:sym typeface="Inter Tight Medium"/>
              </a:endParaRPr>
            </a:p>
          </p:txBody>
        </p:sp>
        <p:grpSp>
          <p:nvGrpSpPr>
            <p:cNvPr id="506" name="Google Shape;506;p16"/>
            <p:cNvGrpSpPr/>
            <p:nvPr/>
          </p:nvGrpSpPr>
          <p:grpSpPr>
            <a:xfrm>
              <a:off x="984494" y="2040548"/>
              <a:ext cx="1903194" cy="320935"/>
              <a:chOff x="5156950" y="1846473"/>
              <a:chExt cx="1903194" cy="320935"/>
            </a:xfrm>
          </p:grpSpPr>
          <p:pic>
            <p:nvPicPr>
              <p:cNvPr id="507" name="Google Shape;507;p16"/>
              <p:cNvPicPr preferRelativeResize="0"/>
              <p:nvPr/>
            </p:nvPicPr>
            <p:blipFill rotWithShape="1">
              <a:blip r:embed="rId12">
                <a:alphaModFix/>
              </a:blip>
              <a:srcRect b="29296" l="28422" r="30051" t="32321"/>
              <a:stretch/>
            </p:blipFill>
            <p:spPr>
              <a:xfrm>
                <a:off x="5156950" y="1846473"/>
                <a:ext cx="347209" cy="32093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8" name="Google Shape;508;p16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6468927" y="1901615"/>
                <a:ext cx="591217" cy="2106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9" name="Google Shape;509;p16"/>
              <p:cNvPicPr preferRelativeResize="0"/>
              <p:nvPr/>
            </p:nvPicPr>
            <p:blipFill rotWithShape="1">
              <a:blip r:embed="rId14">
                <a:alphaModFix/>
              </a:blip>
              <a:srcRect b="0" l="0" r="0" t="0"/>
              <a:stretch/>
            </p:blipFill>
            <p:spPr>
              <a:xfrm>
                <a:off x="5787514" y="1881897"/>
                <a:ext cx="512356" cy="2500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10" name="Google Shape;510;p16"/>
          <p:cNvGrpSpPr/>
          <p:nvPr/>
        </p:nvGrpSpPr>
        <p:grpSpPr>
          <a:xfrm>
            <a:off x="7088692" y="2095376"/>
            <a:ext cx="1794833" cy="967260"/>
            <a:chOff x="5737125" y="2497123"/>
            <a:chExt cx="2093100" cy="1128000"/>
          </a:xfrm>
        </p:grpSpPr>
        <p:sp>
          <p:nvSpPr>
            <p:cNvPr id="511" name="Google Shape;511;p16"/>
            <p:cNvSpPr/>
            <p:nvPr/>
          </p:nvSpPr>
          <p:spPr>
            <a:xfrm>
              <a:off x="5737125" y="2497123"/>
              <a:ext cx="2093100" cy="1128000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rotWithShape="0" algn="bl" dir="5400000" dist="152400">
                <a:schemeClr val="lt1">
                  <a:alpha val="73333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12" name="Google Shape;512;p16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6041673" y="2829314"/>
              <a:ext cx="282200" cy="240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3" name="Google Shape;513;p16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6539825" y="2853779"/>
              <a:ext cx="384285" cy="1918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4" name="Google Shape;514;p16"/>
            <p:cNvSpPr txBox="1"/>
            <p:nvPr/>
          </p:nvSpPr>
          <p:spPr>
            <a:xfrm>
              <a:off x="5901371" y="2577847"/>
              <a:ext cx="1764300" cy="19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de" sz="1100" u="none" cap="none" strike="noStrike">
                  <a:solidFill>
                    <a:schemeClr val="dk1"/>
                  </a:solidFill>
                  <a:latin typeface="Inter Tight Medium"/>
                  <a:ea typeface="Inter Tight Medium"/>
                  <a:cs typeface="Inter Tight Medium"/>
                  <a:sym typeface="Inter Tight Medium"/>
                </a:rPr>
                <a:t>PAYMENT</a:t>
              </a:r>
              <a:endParaRPr b="0" i="0" sz="1100" u="none" cap="none" strike="noStrike">
                <a:solidFill>
                  <a:schemeClr val="dk1"/>
                </a:solidFill>
                <a:latin typeface="Inter Tight Medium"/>
                <a:ea typeface="Inter Tight Medium"/>
                <a:cs typeface="Inter Tight Medium"/>
                <a:sym typeface="Inter Tight Medium"/>
              </a:endParaRPr>
            </a:p>
          </p:txBody>
        </p:sp>
        <p:pic>
          <p:nvPicPr>
            <p:cNvPr id="515" name="Google Shape;515;p16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7197212" y="2900376"/>
              <a:ext cx="303903" cy="98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6" name="Google Shape;516;p16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7088401" y="3212890"/>
              <a:ext cx="537187" cy="1197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7" name="Google Shape;517;p16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6502693" y="3211170"/>
              <a:ext cx="447467" cy="1451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8" name="Google Shape;518;p16"/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6025196" y="3160051"/>
              <a:ext cx="344193" cy="1688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19" name="Google Shape;519;p16"/>
          <p:cNvGrpSpPr/>
          <p:nvPr/>
        </p:nvGrpSpPr>
        <p:grpSpPr>
          <a:xfrm>
            <a:off x="5321941" y="1657833"/>
            <a:ext cx="1911625" cy="1904164"/>
            <a:chOff x="3077024" y="1209034"/>
            <a:chExt cx="2229300" cy="2220600"/>
          </a:xfrm>
        </p:grpSpPr>
        <p:sp>
          <p:nvSpPr>
            <p:cNvPr id="520" name="Google Shape;520;p16"/>
            <p:cNvSpPr/>
            <p:nvPr/>
          </p:nvSpPr>
          <p:spPr>
            <a:xfrm>
              <a:off x="3077024" y="1209034"/>
              <a:ext cx="2229300" cy="2220600"/>
            </a:xfrm>
            <a:prstGeom prst="ellipse">
              <a:avLst/>
            </a:prstGeom>
            <a:solidFill>
              <a:schemeClr val="accent5"/>
            </a:solidFill>
            <a:ln cap="flat" cmpd="sng" w="19050">
              <a:solidFill>
                <a:srgbClr val="009EFA"/>
              </a:solidFill>
              <a:prstDash val="dot"/>
              <a:round/>
              <a:headEnd len="sm" w="sm" type="none"/>
              <a:tailEnd len="sm" w="sm" type="none"/>
            </a:ln>
            <a:effectLst>
              <a:outerShdw blurRad="642938" rotWithShape="0" algn="bl" dir="5400000" dist="228600">
                <a:schemeClr val="accent4">
                  <a:alpha val="29411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21" name="Google Shape;521;p16"/>
            <p:cNvPicPr preferRelativeResize="0"/>
            <p:nvPr/>
          </p:nvPicPr>
          <p:blipFill rotWithShape="1">
            <a:blip r:embed="rId21">
              <a:alphaModFix/>
            </a:blip>
            <a:srcRect b="0" l="0" r="0" t="0"/>
            <a:stretch/>
          </p:blipFill>
          <p:spPr>
            <a:xfrm>
              <a:off x="3265265" y="2164153"/>
              <a:ext cx="1824514" cy="39841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2" name="Google Shape;522;p16"/>
          <p:cNvSpPr/>
          <p:nvPr/>
        </p:nvSpPr>
        <p:spPr>
          <a:xfrm rot="-6116589">
            <a:off x="4695512" y="1317285"/>
            <a:ext cx="1251082" cy="1251082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stealth"/>
            <a:tailEnd len="sm" w="sm" type="stealth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3" name="Google Shape;523;p16"/>
          <p:cNvSpPr/>
          <p:nvPr/>
        </p:nvSpPr>
        <p:spPr>
          <a:xfrm>
            <a:off x="6680313" y="1317523"/>
            <a:ext cx="1251000" cy="1251000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stealth"/>
            <a:tailEnd len="sm" w="sm" type="stealth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4" name="Google Shape;524;p16"/>
          <p:cNvSpPr/>
          <p:nvPr/>
        </p:nvSpPr>
        <p:spPr>
          <a:xfrm rot="5400000">
            <a:off x="6695085" y="2561247"/>
            <a:ext cx="1251000" cy="1251000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stealth"/>
            <a:tailEnd len="sm" w="sm" type="stealth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5" name="Google Shape;525;p16"/>
          <p:cNvSpPr/>
          <p:nvPr/>
        </p:nvSpPr>
        <p:spPr>
          <a:xfrm rot="-10557389">
            <a:off x="4683094" y="2488158"/>
            <a:ext cx="1250814" cy="1250814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stealth"/>
            <a:tailEnd len="sm" w="sm" type="stealth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6" name="Google Shape;526;p16"/>
          <p:cNvSpPr txBox="1"/>
          <p:nvPr>
            <p:ph type="title"/>
          </p:nvPr>
        </p:nvSpPr>
        <p:spPr>
          <a:xfrm>
            <a:off x="464499" y="3970425"/>
            <a:ext cx="21513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M</a:t>
            </a:r>
            <a:r>
              <a:rPr b="0" lang="de" sz="11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5"/>
                  </a:ext>
                </a:extLst>
              </a:rPr>
              <a:t>any more system integrations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7" name="Google Shape;527;p16"/>
          <p:cNvSpPr txBox="1"/>
          <p:nvPr/>
        </p:nvSpPr>
        <p:spPr>
          <a:xfrm>
            <a:off x="371025" y="2080225"/>
            <a:ext cx="2667300" cy="1761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</a:pP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6"/>
                  </a:ext>
                </a:extLst>
              </a:rPr>
              <a:t>We empower the European automotive industry with a fully integrated payment solution that connects all stakeholders - from OEMs and dealers to customers and banks. By digitizing and automating the payment process, we create a seamless experience that drives efficiency, liquidity, and transparency. </a:t>
            </a:r>
            <a:endParaRPr b="0" i="0" sz="9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  <a:extLst>
                <a:ext uri="http://customooxmlschemas.google.com/">
                  <go:slidesCustomData xmlns:go="http://customooxmlschemas.google.com/" textRoundtripDataId="37"/>
                </a:ext>
              </a:extLst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oboto"/>
              <a:buNone/>
            </a:pP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8"/>
                  </a:ext>
                </a:extLst>
              </a:rPr>
              <a:t>The result: less complexity, faster transactions, and an infrastructure for mobility that is ready for today’s &amp;  tomorrow's challenges.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t/>
            </a:r>
            <a:endParaRPr b="0" i="0" sz="9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28" name="Google Shape;528;p16" title="Element 1.png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16" title="logo.png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5983653" y="3862830"/>
            <a:ext cx="544756" cy="6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16" title="keyloop-logo.png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5471386" y="3832015"/>
            <a:ext cx="436065" cy="1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7"/>
          <p:cNvSpPr txBox="1"/>
          <p:nvPr/>
        </p:nvSpPr>
        <p:spPr>
          <a:xfrm>
            <a:off x="1052156" y="1394213"/>
            <a:ext cx="48663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de" sz="75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How We</a:t>
            </a:r>
            <a:endParaRPr b="0" i="0" sz="7500" u="none" cap="none" strike="noStrike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537" name="Google Shape;537;p17"/>
          <p:cNvSpPr txBox="1"/>
          <p:nvPr/>
        </p:nvSpPr>
        <p:spPr>
          <a:xfrm>
            <a:off x="1439794" y="2315588"/>
            <a:ext cx="66174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de" sz="75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Make It Work</a:t>
            </a:r>
            <a:endParaRPr b="0" i="0" sz="7500" u="none" cap="none" strike="noStrike">
              <a:solidFill>
                <a:schemeClr val="l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18"/>
          <p:cNvSpPr/>
          <p:nvPr/>
        </p:nvSpPr>
        <p:spPr>
          <a:xfrm>
            <a:off x="6910950" y="3813100"/>
            <a:ext cx="2018400" cy="46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de" sz="8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Realtime payment status in </a:t>
            </a:r>
            <a:r>
              <a:rPr b="1" i="0" lang="de" sz="8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OEM direct sales </a:t>
            </a:r>
            <a:r>
              <a:rPr b="0" i="0" lang="de" sz="800" u="none" cap="none" strike="noStrike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- seamless handover without manual effort</a:t>
            </a:r>
            <a:endParaRPr b="0" i="0" sz="8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43" name="Google Shape;54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189557">
            <a:off x="3080367" y="2143903"/>
            <a:ext cx="1966393" cy="2081120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18"/>
          <p:cNvSpPr txBox="1"/>
          <p:nvPr>
            <p:ph type="title"/>
          </p:nvPr>
        </p:nvSpPr>
        <p:spPr>
          <a:xfrm>
            <a:off x="405581" y="540375"/>
            <a:ext cx="75438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Holistic Platform 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45" name="Google Shape;545;p18"/>
          <p:cNvSpPr txBox="1"/>
          <p:nvPr/>
        </p:nvSpPr>
        <p:spPr>
          <a:xfrm>
            <a:off x="1793625" y="2589879"/>
            <a:ext cx="747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Realtime API </a:t>
            </a:r>
            <a:endParaRPr b="1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for invoice </a:t>
            </a:r>
            <a:b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information</a:t>
            </a:r>
            <a:endParaRPr b="1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546" name="Google Shape;546;p18"/>
          <p:cNvCxnSpPr/>
          <p:nvPr/>
        </p:nvCxnSpPr>
        <p:spPr>
          <a:xfrm>
            <a:off x="1779338" y="3056081"/>
            <a:ext cx="829800" cy="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47" name="Google Shape;547;p18"/>
          <p:cNvCxnSpPr/>
          <p:nvPr/>
        </p:nvCxnSpPr>
        <p:spPr>
          <a:xfrm rot="10800000">
            <a:off x="2090494" y="1942613"/>
            <a:ext cx="688800" cy="4998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48" name="Google Shape;548;p18"/>
          <p:cNvSpPr txBox="1"/>
          <p:nvPr/>
        </p:nvSpPr>
        <p:spPr>
          <a:xfrm rot="2216245">
            <a:off x="2350424" y="1922983"/>
            <a:ext cx="916561" cy="369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Payment invitation to customer</a:t>
            </a:r>
            <a:endParaRPr b="1" i="0" sz="6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49" name="Google Shape;549;p18"/>
          <p:cNvSpPr txBox="1"/>
          <p:nvPr/>
        </p:nvSpPr>
        <p:spPr>
          <a:xfrm>
            <a:off x="4216463" y="1496620"/>
            <a:ext cx="99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Customer chooses preferred payment method </a:t>
            </a:r>
            <a:endParaRPr b="1" i="0" sz="6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550" name="Google Shape;550;p18"/>
          <p:cNvCxnSpPr/>
          <p:nvPr/>
        </p:nvCxnSpPr>
        <p:spPr>
          <a:xfrm>
            <a:off x="3971275" y="1490456"/>
            <a:ext cx="0" cy="4407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51" name="Google Shape;551;p18"/>
          <p:cNvCxnSpPr/>
          <p:nvPr/>
        </p:nvCxnSpPr>
        <p:spPr>
          <a:xfrm flipH="1" rot="10800000">
            <a:off x="5176463" y="1882725"/>
            <a:ext cx="730800" cy="4890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52" name="Google Shape;552;p18"/>
          <p:cNvSpPr txBox="1"/>
          <p:nvPr/>
        </p:nvSpPr>
        <p:spPr>
          <a:xfrm rot="-2024534">
            <a:off x="5349229" y="2046123"/>
            <a:ext cx="822565" cy="1230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Payment</a:t>
            </a:r>
            <a:endParaRPr b="1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53" name="Google Shape;553;p18"/>
          <p:cNvSpPr txBox="1"/>
          <p:nvPr/>
        </p:nvSpPr>
        <p:spPr>
          <a:xfrm rot="492265">
            <a:off x="5490691" y="3428336"/>
            <a:ext cx="1112082" cy="2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Automated payment confirmation</a:t>
            </a:r>
            <a:endParaRPr b="1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554" name="Google Shape;554;p18"/>
          <p:cNvCxnSpPr/>
          <p:nvPr/>
        </p:nvCxnSpPr>
        <p:spPr>
          <a:xfrm>
            <a:off x="4868325" y="3951100"/>
            <a:ext cx="78000" cy="3294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55" name="Google Shape;555;p18"/>
          <p:cNvSpPr txBox="1"/>
          <p:nvPr/>
        </p:nvSpPr>
        <p:spPr>
          <a:xfrm>
            <a:off x="4985828" y="4379375"/>
            <a:ext cx="1112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Payments go to dealers' account with full booking details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56" name="Google Shape;556;p18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">
                <a:solidFill>
                  <a:schemeClr val="accent1"/>
                </a:solidFill>
              </a:rPr>
              <a:t>THE PROCESS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557" name="Google Shape;557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3971" y="1522820"/>
            <a:ext cx="304107" cy="297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92837" y="3945063"/>
            <a:ext cx="304100" cy="262351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18"/>
          <p:cNvSpPr/>
          <p:nvPr/>
        </p:nvSpPr>
        <p:spPr>
          <a:xfrm>
            <a:off x="947363" y="2767313"/>
            <a:ext cx="639900" cy="5640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>
            <a:noFill/>
          </a:ln>
          <a:effectLst>
            <a:outerShdw blurRad="342900" rotWithShape="0" algn="bl" dir="5400000" dist="38100">
              <a:schemeClr val="accent6">
                <a:alpha val="60392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ERP/ DMS</a:t>
            </a:r>
            <a:endParaRPr b="1" i="0" sz="8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60" name="Google Shape;560;p18"/>
          <p:cNvSpPr txBox="1"/>
          <p:nvPr/>
        </p:nvSpPr>
        <p:spPr>
          <a:xfrm>
            <a:off x="214763" y="2945278"/>
            <a:ext cx="618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0" i="0" lang="de" sz="7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5</a:t>
            </a:r>
            <a:r>
              <a:rPr b="0" i="0" lang="de" sz="7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39"/>
                  </a:ext>
                </a:extLst>
              </a:rPr>
              <a:t>0+ systems supported</a:t>
            </a:r>
            <a:endParaRPr b="0" i="0" sz="7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61" name="Google Shape;561;p18"/>
          <p:cNvSpPr/>
          <p:nvPr/>
        </p:nvSpPr>
        <p:spPr>
          <a:xfrm>
            <a:off x="2920881" y="3230236"/>
            <a:ext cx="360000" cy="330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1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62" name="Google Shape;562;p18"/>
          <p:cNvSpPr/>
          <p:nvPr/>
        </p:nvSpPr>
        <p:spPr>
          <a:xfrm>
            <a:off x="3013679" y="2497565"/>
            <a:ext cx="357300" cy="328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2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63" name="Google Shape;563;p18"/>
          <p:cNvSpPr/>
          <p:nvPr/>
        </p:nvSpPr>
        <p:spPr>
          <a:xfrm>
            <a:off x="3879965" y="2066658"/>
            <a:ext cx="357300" cy="328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3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64" name="Google Shape;564;p18"/>
          <p:cNvSpPr/>
          <p:nvPr/>
        </p:nvSpPr>
        <p:spPr>
          <a:xfrm>
            <a:off x="4280562" y="4280495"/>
            <a:ext cx="618300" cy="6183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l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Dealer</a:t>
            </a:r>
            <a:endParaRPr b="1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65" name="Google Shape;565;p18"/>
          <p:cNvGrpSpPr/>
          <p:nvPr/>
        </p:nvGrpSpPr>
        <p:grpSpPr>
          <a:xfrm>
            <a:off x="3662258" y="738260"/>
            <a:ext cx="618300" cy="618300"/>
            <a:chOff x="5653178" y="908147"/>
            <a:chExt cx="824400" cy="824400"/>
          </a:xfrm>
        </p:grpSpPr>
        <p:sp>
          <p:nvSpPr>
            <p:cNvPr id="566" name="Google Shape;566;p18"/>
            <p:cNvSpPr/>
            <p:nvPr/>
          </p:nvSpPr>
          <p:spPr>
            <a:xfrm>
              <a:off x="5653178" y="908147"/>
              <a:ext cx="824400" cy="82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14325" rotWithShape="0" algn="bl" dir="5400000" dist="47625">
                <a:schemeClr val="lt1">
                  <a:alpha val="73333"/>
                </a:scheme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7" name="Google Shape;567;p1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203293" y="1251946"/>
              <a:ext cx="139676" cy="1368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8" name="Google Shape;568;p1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844981" y="1052598"/>
              <a:ext cx="358783" cy="49436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69" name="Google Shape;569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997005" y="360093"/>
            <a:ext cx="253595" cy="24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413440" y="597301"/>
            <a:ext cx="253602" cy="31140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18"/>
          <p:cNvSpPr/>
          <p:nvPr/>
        </p:nvSpPr>
        <p:spPr>
          <a:xfrm>
            <a:off x="1414840" y="1362223"/>
            <a:ext cx="618300" cy="6183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lt1">
                <a:alpha val="73333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2" name="Google Shape;572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27426" y="1620072"/>
            <a:ext cx="104757" cy="102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558692" y="1470561"/>
            <a:ext cx="269088" cy="370773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18"/>
          <p:cNvSpPr/>
          <p:nvPr/>
        </p:nvSpPr>
        <p:spPr>
          <a:xfrm>
            <a:off x="4668519" y="2372333"/>
            <a:ext cx="357300" cy="328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4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75" name="Google Shape;575;p18"/>
          <p:cNvSpPr/>
          <p:nvPr/>
        </p:nvSpPr>
        <p:spPr>
          <a:xfrm>
            <a:off x="4614502" y="3530370"/>
            <a:ext cx="357300" cy="328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6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cxnSp>
        <p:nvCxnSpPr>
          <p:cNvPr id="576" name="Google Shape;576;p18"/>
          <p:cNvCxnSpPr/>
          <p:nvPr/>
        </p:nvCxnSpPr>
        <p:spPr>
          <a:xfrm>
            <a:off x="5373350" y="3230225"/>
            <a:ext cx="1347300" cy="1920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577" name="Google Shape;577;p18"/>
          <p:cNvSpPr/>
          <p:nvPr/>
        </p:nvSpPr>
        <p:spPr>
          <a:xfrm>
            <a:off x="4820870" y="2994143"/>
            <a:ext cx="357300" cy="328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4325" rotWithShape="0" algn="bl" dir="5400000" dist="47625">
              <a:schemeClr val="accent1">
                <a:alpha val="73333"/>
              </a:scheme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5</a:t>
            </a:r>
            <a:endParaRPr b="1" i="0" sz="11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grpSp>
        <p:nvGrpSpPr>
          <p:cNvPr id="578" name="Google Shape;578;p18"/>
          <p:cNvGrpSpPr/>
          <p:nvPr/>
        </p:nvGrpSpPr>
        <p:grpSpPr>
          <a:xfrm>
            <a:off x="6834377" y="3242410"/>
            <a:ext cx="618300" cy="618300"/>
            <a:chOff x="5653178" y="908147"/>
            <a:chExt cx="824400" cy="824400"/>
          </a:xfrm>
        </p:grpSpPr>
        <p:sp>
          <p:nvSpPr>
            <p:cNvPr id="579" name="Google Shape;579;p18"/>
            <p:cNvSpPr/>
            <p:nvPr/>
          </p:nvSpPr>
          <p:spPr>
            <a:xfrm>
              <a:off x="5653178" y="908147"/>
              <a:ext cx="824400" cy="82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80" name="Google Shape;580;p1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203293" y="1251946"/>
              <a:ext cx="139676" cy="1368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1" name="Google Shape;581;p1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844981" y="1052598"/>
              <a:ext cx="358783" cy="49436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82" name="Google Shape;582;p18"/>
          <p:cNvSpPr txBox="1"/>
          <p:nvPr/>
        </p:nvSpPr>
        <p:spPr>
          <a:xfrm>
            <a:off x="7572425" y="3354350"/>
            <a:ext cx="1359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To all relevant stakeholders like customer, accounting and sales department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83" name="Google Shape;583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585882" y="2973052"/>
            <a:ext cx="904070" cy="181456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18"/>
          <p:cNvSpPr txBox="1"/>
          <p:nvPr/>
        </p:nvSpPr>
        <p:spPr>
          <a:xfrm>
            <a:off x="6392100" y="608469"/>
            <a:ext cx="2539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Realtime-confirmed A2A payment – for the first time, even for car payments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5" name="Google Shape;585;p18"/>
          <p:cNvSpPr txBox="1"/>
          <p:nvPr/>
        </p:nvSpPr>
        <p:spPr>
          <a:xfrm>
            <a:off x="6624325" y="1099421"/>
            <a:ext cx="2304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Payment by standard payment methods like offline and on-site credit card (after-sales)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6" name="Google Shape;586;p18"/>
          <p:cNvSpPr txBox="1"/>
          <p:nvPr/>
        </p:nvSpPr>
        <p:spPr>
          <a:xfrm>
            <a:off x="7017150" y="1702118"/>
            <a:ext cx="20184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Traditional bank transfer with innovative solution for 100% reconciliation </a:t>
            </a: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7" name="Google Shape;587;p18"/>
          <p:cNvSpPr/>
          <p:nvPr/>
        </p:nvSpPr>
        <p:spPr>
          <a:xfrm>
            <a:off x="5586500" y="440300"/>
            <a:ext cx="668700" cy="591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>
            <a:noFill/>
          </a:ln>
          <a:effectLst>
            <a:outerShdw blurRad="342900" rotWithShape="0" algn="bl" dir="5400000" dist="38100">
              <a:srgbClr val="757C9C">
                <a:alpha val="60392"/>
              </a:srgbClr>
            </a:outerShdw>
          </a:effectLst>
        </p:spPr>
        <p:txBody>
          <a:bodyPr anchorCtr="0" anchor="ctr" bIns="68575" lIns="8572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8" name="Google Shape;588;p18"/>
          <p:cNvSpPr/>
          <p:nvPr/>
        </p:nvSpPr>
        <p:spPr>
          <a:xfrm>
            <a:off x="5804760" y="980362"/>
            <a:ext cx="668700" cy="591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>
            <a:noFill/>
          </a:ln>
          <a:effectLst>
            <a:outerShdw blurRad="342900" rotWithShape="0" algn="bl" dir="5400000" dist="38100">
              <a:srgbClr val="757C9C">
                <a:alpha val="60392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89" name="Google Shape;589;p1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911992" y="1213473"/>
            <a:ext cx="477052" cy="154806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18"/>
          <p:cNvSpPr/>
          <p:nvPr/>
        </p:nvSpPr>
        <p:spPr>
          <a:xfrm>
            <a:off x="6161671" y="1570270"/>
            <a:ext cx="668700" cy="591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>
            <a:noFill/>
          </a:ln>
          <a:effectLst>
            <a:outerShdw blurRad="342900" rotWithShape="0" algn="bl" dir="5400000" dist="38100">
              <a:srgbClr val="757C9C">
                <a:alpha val="60392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91" name="Google Shape;591;p1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267226" y="1813543"/>
            <a:ext cx="477052" cy="112852"/>
          </a:xfrm>
          <a:prstGeom prst="rect">
            <a:avLst/>
          </a:prstGeom>
          <a:noFill/>
          <a:ln>
            <a:noFill/>
          </a:ln>
          <a:effectLst>
            <a:outerShdw blurRad="342900" rotWithShape="0" algn="bl" dir="5400000" dist="38100">
              <a:srgbClr val="757C9C">
                <a:alpha val="60392"/>
              </a:srgbClr>
            </a:outerShdw>
          </a:effectLst>
        </p:spPr>
      </p:pic>
      <p:sp>
        <p:nvSpPr>
          <p:cNvPr id="592" name="Google Shape;592;p18"/>
          <p:cNvSpPr txBox="1"/>
          <p:nvPr/>
        </p:nvSpPr>
        <p:spPr>
          <a:xfrm>
            <a:off x="7244265" y="2296062"/>
            <a:ext cx="1578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</a:t>
            </a:r>
            <a: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0"/>
                  </a:ext>
                </a:extLst>
              </a:rPr>
              <a:t>nstallment solutions for after-sales</a:t>
            </a:r>
            <a:br>
              <a:rPr b="0" i="0" lang="de" sz="8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endParaRPr b="0" i="0" sz="8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3" name="Google Shape;593;p18"/>
          <p:cNvSpPr/>
          <p:nvPr/>
        </p:nvSpPr>
        <p:spPr>
          <a:xfrm>
            <a:off x="6460368" y="2131485"/>
            <a:ext cx="668700" cy="591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>
            <a:noFill/>
          </a:ln>
          <a:effectLst>
            <a:outerShdw blurRad="342900" rotWithShape="0" algn="bl" dir="5400000" dist="38100">
              <a:srgbClr val="757C9C">
                <a:alpha val="60392"/>
              </a:srgb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rgbClr val="101114"/>
                </a:solidFill>
                <a:latin typeface="Inter"/>
                <a:ea typeface="Inter"/>
                <a:cs typeface="Inter"/>
                <a:sym typeface="Inter"/>
              </a:rPr>
              <a:t>Several</a:t>
            </a:r>
            <a:endParaRPr b="1" i="0" sz="800" u="none" cap="none" strike="noStrike">
              <a:solidFill>
                <a:srgbClr val="10111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rgbClr val="101114"/>
                </a:solidFill>
                <a:latin typeface="Inter"/>
                <a:ea typeface="Inter"/>
                <a:cs typeface="Inter"/>
                <a:sym typeface="Inter"/>
              </a:rPr>
              <a:t>Partner</a:t>
            </a:r>
            <a:endParaRPr b="1" i="0" sz="800" u="none" cap="none" strike="noStrike">
              <a:solidFill>
                <a:srgbClr val="10111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de" sz="800" u="none" cap="none" strike="noStrike">
                <a:solidFill>
                  <a:srgbClr val="101114"/>
                </a:solidFill>
                <a:latin typeface="Inter"/>
                <a:ea typeface="Inter"/>
                <a:cs typeface="Inter"/>
                <a:sym typeface="Inter"/>
              </a:rPr>
              <a:t>Banks</a:t>
            </a:r>
            <a:endParaRPr b="1" i="0" sz="800" u="none" cap="none" strike="noStrike">
              <a:solidFill>
                <a:srgbClr val="101114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94" name="Google Shape;594;p1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682424" y="593654"/>
            <a:ext cx="477043" cy="21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18" title="Element 1.png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8308" y="2043081"/>
            <a:ext cx="1428736" cy="1036898"/>
          </a:xfrm>
          <a:prstGeom prst="rect">
            <a:avLst/>
          </a:prstGeom>
          <a:noFill/>
          <a:ln>
            <a:noFill/>
          </a:ln>
          <a:effectLst>
            <a:outerShdw blurRad="342900" rotWithShape="0" algn="bl" dir="5400000" dist="19050">
              <a:srgbClr val="000000">
                <a:alpha val="23529"/>
              </a:srgbClr>
            </a:outerShdw>
          </a:effectLst>
        </p:spPr>
      </p:pic>
      <p:pic>
        <p:nvPicPr>
          <p:cNvPr id="601" name="Google Shape;601;p19"/>
          <p:cNvPicPr preferRelativeResize="0"/>
          <p:nvPr/>
        </p:nvPicPr>
        <p:blipFill rotWithShape="1">
          <a:blip r:embed="rId4">
            <a:alphaModFix/>
          </a:blip>
          <a:srcRect b="-5206" l="-15359" r="-15358" t="0"/>
          <a:stretch/>
        </p:blipFill>
        <p:spPr>
          <a:xfrm>
            <a:off x="3573064" y="1351451"/>
            <a:ext cx="1524876" cy="2444774"/>
          </a:xfrm>
          <a:prstGeom prst="rect">
            <a:avLst/>
          </a:prstGeom>
          <a:noFill/>
          <a:ln>
            <a:noFill/>
          </a:ln>
          <a:effectLst>
            <a:outerShdw blurRad="342900" rotWithShape="0" algn="bl" dir="5400000" dist="19050">
              <a:srgbClr val="000000">
                <a:alpha val="23529"/>
              </a:srgbClr>
            </a:outerShdw>
          </a:effectLst>
        </p:spPr>
      </p:pic>
      <p:pic>
        <p:nvPicPr>
          <p:cNvPr id="602" name="Google Shape;602;p19" title="Mock-up-Smartkasse-03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85363" y="1592613"/>
            <a:ext cx="2689115" cy="17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376" y="2043081"/>
            <a:ext cx="1428736" cy="1036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19"/>
          <p:cNvPicPr preferRelativeResize="0"/>
          <p:nvPr/>
        </p:nvPicPr>
        <p:blipFill rotWithShape="1">
          <a:blip r:embed="rId6">
            <a:alphaModFix/>
          </a:blip>
          <a:srcRect b="-6803" l="-14747" r="-14735" t="-6793"/>
          <a:stretch/>
        </p:blipFill>
        <p:spPr>
          <a:xfrm>
            <a:off x="999786" y="1366797"/>
            <a:ext cx="1392027" cy="2414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19"/>
          <p:cNvPicPr preferRelativeResize="0"/>
          <p:nvPr/>
        </p:nvPicPr>
        <p:blipFill rotWithShape="1">
          <a:blip r:embed="rId7">
            <a:alphaModFix/>
          </a:blip>
          <a:srcRect b="-5406" l="-18364" r="-18377" t="-5406"/>
          <a:stretch/>
        </p:blipFill>
        <p:spPr>
          <a:xfrm>
            <a:off x="6685185" y="1357909"/>
            <a:ext cx="1506901" cy="2414095"/>
          </a:xfrm>
          <a:prstGeom prst="rect">
            <a:avLst/>
          </a:prstGeom>
          <a:noFill/>
          <a:ln>
            <a:noFill/>
          </a:ln>
          <a:effectLst>
            <a:outerShdw blurRad="342900" rotWithShape="0" algn="bl" dir="5400000" dist="19050">
              <a:srgbClr val="000000">
                <a:alpha val="23529"/>
              </a:srgbClr>
            </a:outerShdw>
          </a:effectLst>
        </p:spPr>
      </p:pic>
      <p:sp>
        <p:nvSpPr>
          <p:cNvPr id="606" name="Google Shape;606;p19"/>
          <p:cNvSpPr txBox="1"/>
          <p:nvPr/>
        </p:nvSpPr>
        <p:spPr>
          <a:xfrm>
            <a:off x="626150" y="4172274"/>
            <a:ext cx="2327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Customer-oriented “Payment invitation” via e-mail and/or document with QR code.</a:t>
            </a:r>
            <a:endParaRPr b="0" i="0" sz="900" u="none" cap="none" strike="noStrike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7" name="Google Shape;607;p19"/>
          <p:cNvSpPr txBox="1"/>
          <p:nvPr/>
        </p:nvSpPr>
        <p:spPr>
          <a:xfrm>
            <a:off x="6475817" y="4142494"/>
            <a:ext cx="23277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100% reconciliation for accounting and transparent payment status for all </a:t>
            </a:r>
            <a:b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stakeholders in realime.</a:t>
            </a:r>
            <a:endParaRPr b="0" i="0" sz="9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8" name="Google Shape;608;p19"/>
          <p:cNvSpPr txBox="1"/>
          <p:nvPr/>
        </p:nvSpPr>
        <p:spPr>
          <a:xfrm>
            <a:off x="3497477" y="4142494"/>
            <a:ext cx="22209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Roboto"/>
              <a:buNone/>
            </a:pPr>
            <a:r>
              <a:rPr b="0" i="0" lang="de" sz="900" u="none" cap="none" strike="noStrik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Easy and fast payment without registration and with several payment methods.</a:t>
            </a:r>
            <a:endParaRPr b="0" i="0" sz="900" u="none" cap="none" strike="noStrik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9" name="Google Shape;609;p19"/>
          <p:cNvSpPr txBox="1"/>
          <p:nvPr>
            <p:ph type="title"/>
          </p:nvPr>
        </p:nvSpPr>
        <p:spPr>
          <a:xfrm>
            <a:off x="405581" y="540375"/>
            <a:ext cx="8644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de" sz="2500"/>
              <a:t>The Future Of Payments: 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de" sz="2500"/>
              <a:t>Anytime, Anywhere, Fully Transparent</a:t>
            </a:r>
            <a:endParaRPr sz="2500"/>
          </a:p>
        </p:txBody>
      </p:sp>
      <p:sp>
        <p:nvSpPr>
          <p:cNvPr id="610" name="Google Shape;610;p19"/>
          <p:cNvSpPr txBox="1"/>
          <p:nvPr>
            <p:ph idx="1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">
                <a:solidFill>
                  <a:schemeClr val="accent1"/>
                </a:solidFill>
              </a:rPr>
              <a:t>THE EXPERIENCE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611" name="Google Shape;611;p19"/>
          <p:cNvSpPr/>
          <p:nvPr/>
        </p:nvSpPr>
        <p:spPr>
          <a:xfrm>
            <a:off x="1863033" y="2377457"/>
            <a:ext cx="765900" cy="18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28575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DIGITAL</a:t>
            </a:r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2" name="Google Shape;612;p19"/>
          <p:cNvSpPr/>
          <p:nvPr/>
        </p:nvSpPr>
        <p:spPr>
          <a:xfrm>
            <a:off x="2036789" y="2615510"/>
            <a:ext cx="765900" cy="18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28575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&amp; OFFLINE</a:t>
            </a:r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3" name="Google Shape;613;p19"/>
          <p:cNvSpPr/>
          <p:nvPr/>
        </p:nvSpPr>
        <p:spPr>
          <a:xfrm>
            <a:off x="4533066" y="2613106"/>
            <a:ext cx="765900" cy="18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28575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DIGITAL</a:t>
            </a:r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4" name="Google Shape;614;p19"/>
          <p:cNvSpPr/>
          <p:nvPr/>
        </p:nvSpPr>
        <p:spPr>
          <a:xfrm>
            <a:off x="4706822" y="2867515"/>
            <a:ext cx="765900" cy="18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28575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&amp; ONLINE</a:t>
            </a:r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5" name="Google Shape;615;p19"/>
          <p:cNvSpPr/>
          <p:nvPr/>
        </p:nvSpPr>
        <p:spPr>
          <a:xfrm>
            <a:off x="4825526" y="3127579"/>
            <a:ext cx="911100" cy="1857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  <a:effectLst>
            <a:outerShdw blurRad="342900" rotWithShape="0" algn="bl" dir="5400000" dist="28575">
              <a:schemeClr val="lt1">
                <a:alpha val="63529"/>
              </a:schemeClr>
            </a:outerShdw>
          </a:effectLst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de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&amp; POS</a:t>
            </a:r>
            <a:endParaRPr b="1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6" name="Google Shape;616;p19"/>
          <p:cNvSpPr/>
          <p:nvPr/>
        </p:nvSpPr>
        <p:spPr>
          <a:xfrm>
            <a:off x="466599" y="3820040"/>
            <a:ext cx="1701000" cy="3114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342900" rotWithShape="0" algn="bl" dir="5400000" dist="38100">
              <a:schemeClr val="lt1">
                <a:alpha val="63529"/>
              </a:schemeClr>
            </a:outerShdw>
          </a:effectLst>
        </p:spPr>
        <p:txBody>
          <a:bodyPr anchorCtr="0" anchor="ctr" bIns="0" lIns="13715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Payment Request</a:t>
            </a:r>
            <a:endParaRPr b="1" i="0" sz="13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7" name="Google Shape;617;p19"/>
          <p:cNvSpPr/>
          <p:nvPr/>
        </p:nvSpPr>
        <p:spPr>
          <a:xfrm>
            <a:off x="3333171" y="3820040"/>
            <a:ext cx="2089500" cy="3114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342900" rotWithShape="0" algn="bl" dir="5400000" dist="38100">
              <a:schemeClr val="lt1">
                <a:alpha val="63529"/>
              </a:schemeClr>
            </a:outerShdw>
          </a:effectLst>
        </p:spPr>
        <p:txBody>
          <a:bodyPr anchorCtr="0" anchor="ctr" bIns="0" lIns="13715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Multi-Channel Payment</a:t>
            </a:r>
            <a:endParaRPr b="1" i="0" sz="13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8" name="Google Shape;618;p19"/>
          <p:cNvSpPr/>
          <p:nvPr/>
        </p:nvSpPr>
        <p:spPr>
          <a:xfrm>
            <a:off x="6328180" y="3820040"/>
            <a:ext cx="2220900" cy="3114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342900" rotWithShape="0" algn="bl" dir="5400000" dist="38100">
              <a:schemeClr val="lt1">
                <a:alpha val="63529"/>
              </a:schemeClr>
            </a:outerShdw>
          </a:effectLst>
        </p:spPr>
        <p:txBody>
          <a:bodyPr anchorCtr="0" anchor="ctr" bIns="0" lIns="13715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Realtime Payment Status</a:t>
            </a:r>
            <a:endParaRPr b="1" i="0" sz="13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19" name="Google Shape;619;p19" title="Element 1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0"/>
          <p:cNvSpPr txBox="1"/>
          <p:nvPr>
            <p:ph type="title"/>
          </p:nvPr>
        </p:nvSpPr>
        <p:spPr>
          <a:xfrm>
            <a:off x="296250" y="257500"/>
            <a:ext cx="863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1"/>
                  </a:ext>
                </a:extLst>
              </a:rPr>
              <a:t>Multi-C</a:t>
            </a: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2"/>
                  </a:ext>
                </a:extLst>
              </a:rPr>
              <a:t>hannel Payment</a:t>
            </a: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3"/>
                  </a:ext>
                </a:extLst>
              </a:rPr>
              <a:t>s: </a:t>
            </a:r>
            <a:endParaRPr sz="2500">
              <a:latin typeface="Inter"/>
              <a:ea typeface="Inter"/>
              <a:cs typeface="Inter"/>
              <a:sym typeface="Inter"/>
              <a:extLst>
                <a:ext uri="http://customooxmlschemas.google.com/">
                  <go:slidesCustomData xmlns:go="http://customooxmlschemas.google.com/" textRoundtripDataId="44"/>
                </a:ext>
              </a:extLst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5"/>
                  </a:ext>
                </a:extLst>
              </a:rPr>
              <a:t>Powering Flexibility &amp; Convenience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25" name="Google Shape;625;p20"/>
          <p:cNvPicPr preferRelativeResize="0"/>
          <p:nvPr/>
        </p:nvPicPr>
        <p:blipFill rotWithShape="1">
          <a:blip r:embed="rId3">
            <a:alphaModFix/>
          </a:blip>
          <a:srcRect b="5148" l="0" r="0" t="5156"/>
          <a:stretch/>
        </p:blipFill>
        <p:spPr>
          <a:xfrm>
            <a:off x="6198021" y="1144385"/>
            <a:ext cx="936900" cy="9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20"/>
          <p:cNvSpPr txBox="1"/>
          <p:nvPr/>
        </p:nvSpPr>
        <p:spPr>
          <a:xfrm>
            <a:off x="3496350" y="1865872"/>
            <a:ext cx="2112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Bank Transfer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Simple and secure with clear payment references for smooth processing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7" name="Google Shape;627;p20"/>
          <p:cNvSpPr txBox="1"/>
          <p:nvPr/>
        </p:nvSpPr>
        <p:spPr>
          <a:xfrm>
            <a:off x="6323069" y="1865872"/>
            <a:ext cx="2015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Card Payment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Our systems work with all major international debit and credit cards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8" name="Google Shape;628;p20"/>
          <p:cNvSpPr txBox="1"/>
          <p:nvPr/>
        </p:nvSpPr>
        <p:spPr>
          <a:xfrm>
            <a:off x="785813" y="1865872"/>
            <a:ext cx="1863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S</a:t>
            </a: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6"/>
                  </a:ext>
                </a:extLst>
              </a:rPr>
              <a:t>mart Checkout</a:t>
            </a:r>
            <a:br>
              <a:rPr b="1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Stationary self-service terminal combining multiple payment options 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9" name="Google Shape;629;p20"/>
          <p:cNvSpPr txBox="1"/>
          <p:nvPr/>
        </p:nvSpPr>
        <p:spPr>
          <a:xfrm>
            <a:off x="3496356" y="3498322"/>
            <a:ext cx="1863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7"/>
                  </a:ext>
                </a:extLst>
              </a:rPr>
              <a:t>Cash Payments</a:t>
            </a:r>
            <a:br>
              <a:rPr b="1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8"/>
                  </a:ext>
                </a:extLst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Cash transactions are seamlessly supported when needed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30" name="Google Shape;630;p20" title="Cash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95376" y="3142860"/>
            <a:ext cx="461225" cy="355475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20"/>
          <p:cNvSpPr txBox="1"/>
          <p:nvPr/>
        </p:nvSpPr>
        <p:spPr>
          <a:xfrm>
            <a:off x="785813" y="3498319"/>
            <a:ext cx="1863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Lastschrift</a:t>
            </a: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(direct debit)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Automatic payments directly from the customer’s bank account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32" name="Google Shape;632;p20" title="Bank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9611" y="3142860"/>
            <a:ext cx="395976" cy="35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20" title="Bank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27998" y="1435100"/>
            <a:ext cx="395976" cy="35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0" title="Modernezahlungsmöglichkeiten_light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81250" y="1382828"/>
            <a:ext cx="572700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0" title="Element 1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" name="Google Shape;640;g34409cbf62b_0_41"/>
          <p:cNvPicPr preferRelativeResize="0"/>
          <p:nvPr/>
        </p:nvPicPr>
        <p:blipFill rotWithShape="1">
          <a:blip r:embed="rId3">
            <a:alphaModFix/>
          </a:blip>
          <a:srcRect b="-6182" l="0" r="-1010" t="5162"/>
          <a:stretch/>
        </p:blipFill>
        <p:spPr>
          <a:xfrm>
            <a:off x="6195215" y="1374460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Google Shape;641;g34409cbf62b_0_41"/>
          <p:cNvSpPr txBox="1"/>
          <p:nvPr/>
        </p:nvSpPr>
        <p:spPr>
          <a:xfrm>
            <a:off x="6243401" y="1885769"/>
            <a:ext cx="20976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PayPal</a:t>
            </a:r>
            <a:br>
              <a:rPr b="1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Fast, convenient, and trusted online payments with PayPal’s global network</a:t>
            </a:r>
            <a:endParaRPr b="0" i="0" sz="11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42" name="Google Shape;642;g34409cbf62b_0_41"/>
          <p:cNvSpPr txBox="1"/>
          <p:nvPr/>
        </p:nvSpPr>
        <p:spPr>
          <a:xfrm>
            <a:off x="3377650" y="1892815"/>
            <a:ext cx="2323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Apple &amp; Google Pay</a:t>
            </a:r>
            <a:br>
              <a:rPr b="1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Contactless mobile payments that are quick, secure, and easy via smartphone or smartwatch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3" name="Google Shape;643;g34409cbf62b_0_41"/>
          <p:cNvSpPr txBox="1"/>
          <p:nvPr>
            <p:ph type="title"/>
          </p:nvPr>
        </p:nvSpPr>
        <p:spPr>
          <a:xfrm>
            <a:off x="296250" y="257500"/>
            <a:ext cx="863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Multi-C</a:t>
            </a: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9"/>
                  </a:ext>
                </a:extLst>
              </a:rPr>
              <a:t>hannel Payment</a:t>
            </a:r>
            <a:r>
              <a:rPr lang="de" sz="2500">
                <a:latin typeface="Inter"/>
                <a:ea typeface="Inter"/>
                <a:cs typeface="Inter"/>
                <a:sym typeface="Inter"/>
              </a:rPr>
              <a:t>s: </a:t>
            </a:r>
            <a:endParaRPr sz="2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Powering Flexibility &amp; Convenience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44" name="Google Shape;644;g34409cbf62b_0_41" title="googl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0411" y="1578491"/>
            <a:ext cx="311938" cy="311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g34409cbf62b_0_41" title="Element 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47711" y="1582470"/>
            <a:ext cx="257827" cy="303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g34409cbf62b_0_41"/>
          <p:cNvPicPr preferRelativeResize="0"/>
          <p:nvPr/>
        </p:nvPicPr>
        <p:blipFill rotWithShape="1">
          <a:blip r:embed="rId6">
            <a:alphaModFix/>
          </a:blip>
          <a:srcRect b="5148" l="0" r="0" t="5157"/>
          <a:stretch/>
        </p:blipFill>
        <p:spPr>
          <a:xfrm>
            <a:off x="785837" y="137444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g34409cbf62b_0_41"/>
          <p:cNvSpPr txBox="1"/>
          <p:nvPr/>
        </p:nvSpPr>
        <p:spPr>
          <a:xfrm>
            <a:off x="785831" y="1885282"/>
            <a:ext cx="1905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0"/>
                  </a:ext>
                </a:extLst>
              </a:rPr>
              <a:t>direct pay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1"/>
                  </a:ext>
                </a:extLst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1"/>
                  </a:ext>
                </a:extLst>
              </a:rPr>
              <a:t>Secure online transfer of up to 50,000€ - free of charge and in real time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8" name="Google Shape;648;g34409cbf62b_0_41"/>
          <p:cNvSpPr txBox="1"/>
          <p:nvPr/>
        </p:nvSpPr>
        <p:spPr>
          <a:xfrm>
            <a:off x="3402423" y="3349494"/>
            <a:ext cx="2576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2"/>
                  </a:ext>
                </a:extLst>
              </a:rPr>
              <a:t>Klarna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3"/>
                  </a:ext>
                </a:extLst>
              </a:rPr>
              <a:t>Installment payment option for </a:t>
            </a:r>
            <a:r>
              <a:rPr b="1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4"/>
                  </a:ext>
                </a:extLst>
              </a:rPr>
              <a:t>Italy and Spain</a:t>
            </a: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5"/>
                  </a:ext>
                </a:extLst>
              </a:rPr>
              <a:t>, allowing customers to settle their invoices in 3 payments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9" name="Google Shape;649;g34409cbf62b_0_41"/>
          <p:cNvSpPr txBox="1"/>
          <p:nvPr/>
        </p:nvSpPr>
        <p:spPr>
          <a:xfrm>
            <a:off x="785831" y="3349494"/>
            <a:ext cx="20151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6"/>
                  </a:ext>
                </a:extLst>
              </a:rPr>
              <a:t>Fully Digital </a:t>
            </a:r>
            <a:r>
              <a:rPr b="1" i="0" lang="de" sz="11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7"/>
                  </a:ext>
                </a:extLst>
              </a:rPr>
              <a:t>Installments</a:t>
            </a:r>
            <a:endParaRPr b="1" i="0" sz="11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Customers can pay their service invoice flexibly in installments over 3–24 months in Germany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50" name="Google Shape;650;g34409cbf62b_0_4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4883" y="2747167"/>
            <a:ext cx="861900" cy="86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g34409cbf62b_0_41" title="DigitaleZahlungseinladung_light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58167" y="2809395"/>
            <a:ext cx="636875" cy="639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g34409cbf62b_0_41" title="Element 1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1"/>
          <p:cNvSpPr txBox="1"/>
          <p:nvPr/>
        </p:nvSpPr>
        <p:spPr>
          <a:xfrm>
            <a:off x="1052156" y="1394213"/>
            <a:ext cx="48663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de" sz="75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Why It’s</a:t>
            </a:r>
            <a:endParaRPr b="0" i="0" sz="7500" u="none" cap="none" strike="noStrike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659" name="Google Shape;659;p21"/>
          <p:cNvSpPr txBox="1"/>
          <p:nvPr/>
        </p:nvSpPr>
        <p:spPr>
          <a:xfrm>
            <a:off x="1439794" y="2315588"/>
            <a:ext cx="66174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Arial"/>
              <a:buNone/>
            </a:pPr>
            <a:r>
              <a:rPr b="0" i="0" lang="de" sz="7500" u="none" cap="none" strike="noStrik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rPr>
              <a:t>So Effective</a:t>
            </a:r>
            <a:endParaRPr b="0" i="0" sz="7500" u="none" cap="none" strike="noStrike">
              <a:solidFill>
                <a:schemeClr val="lt1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Google Shape;664;g34407fc0601_0_21" title="B05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g34407fc0601_0_21"/>
          <p:cNvSpPr txBox="1"/>
          <p:nvPr/>
        </p:nvSpPr>
        <p:spPr>
          <a:xfrm>
            <a:off x="0" y="281554"/>
            <a:ext cx="4572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66" name="Google Shape;666;g34407fc0601_0_21"/>
          <p:cNvSpPr txBox="1"/>
          <p:nvPr/>
        </p:nvSpPr>
        <p:spPr>
          <a:xfrm>
            <a:off x="534450" y="886050"/>
            <a:ext cx="3503100" cy="32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23D65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5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With Aufinity, we were able to standardize our receivables and payment processes, allowing us to get paid significantly faster without adding extra workload in the back office. </a:t>
            </a:r>
            <a:br>
              <a:rPr b="1" i="0" lang="de" sz="1500" u="none" cap="none" strike="noStrike">
                <a:solidFill>
                  <a:srgbClr val="F23D65"/>
                </a:solidFill>
                <a:latin typeface="Inter"/>
                <a:ea typeface="Inter"/>
                <a:cs typeface="Inter"/>
                <a:sym typeface="Inter"/>
              </a:rPr>
            </a:br>
            <a:endParaRPr b="1" i="0" sz="1500" u="none" cap="none" strike="noStrike">
              <a:solidFill>
                <a:srgbClr val="F23D65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5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In sales, this leads to an earlier release of capital lines and reduced interest costs, while in service it means fewer open items and less staff effort. 100% recommendation!</a:t>
            </a:r>
            <a:endParaRPr b="1" i="0" sz="1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23D65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7" name="Google Shape;667;g34407fc0601_0_21"/>
          <p:cNvSpPr txBox="1"/>
          <p:nvPr/>
        </p:nvSpPr>
        <p:spPr>
          <a:xfrm>
            <a:off x="316801" y="4236150"/>
            <a:ext cx="3938400" cy="2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9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Markus Bichowski</a:t>
            </a:r>
            <a:endParaRPr b="0" i="0" sz="9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9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Head of Commercial Operations Becker-Tiemann</a:t>
            </a:r>
            <a:endParaRPr b="0" i="0" sz="9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8" name="Google Shape;668;g34407fc0601_0_21"/>
          <p:cNvSpPr/>
          <p:nvPr/>
        </p:nvSpPr>
        <p:spPr>
          <a:xfrm>
            <a:off x="4630750" y="-32550"/>
            <a:ext cx="47529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9" name="Google Shape;669;g34407fc0601_0_21"/>
          <p:cNvPicPr preferRelativeResize="0"/>
          <p:nvPr/>
        </p:nvPicPr>
        <p:blipFill rotWithShape="1">
          <a:blip r:embed="rId4">
            <a:alphaModFix/>
          </a:blip>
          <a:srcRect b="1674" l="10262" r="7311" t="3187"/>
          <a:stretch/>
        </p:blipFill>
        <p:spPr>
          <a:xfrm>
            <a:off x="4912150" y="192425"/>
            <a:ext cx="4037700" cy="47409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pic>
        <p:nvPicPr>
          <p:cNvPr id="670" name="Google Shape;670;g34407fc0601_0_21" title="Kopie von AufinityGroup_LOGO_white(1)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2763" y="4626543"/>
            <a:ext cx="1526473" cy="20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2"/>
          <p:cNvSpPr txBox="1"/>
          <p:nvPr>
            <p:ph type="title"/>
          </p:nvPr>
        </p:nvSpPr>
        <p:spPr>
          <a:xfrm>
            <a:off x="311700" y="486150"/>
            <a:ext cx="6359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Driving Success For Our Customers</a:t>
            </a:r>
            <a:endParaRPr sz="2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6" name="Google Shape;676;p22"/>
          <p:cNvSpPr txBox="1"/>
          <p:nvPr/>
        </p:nvSpPr>
        <p:spPr>
          <a:xfrm>
            <a:off x="1001144" y="1536350"/>
            <a:ext cx="20151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8"/>
                  </a:ext>
                </a:extLst>
              </a:rPr>
              <a:t>Faster Liquidity 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Thanks to the simplified process, customers pay outstanding invoices faster</a:t>
            </a:r>
            <a:endParaRPr b="0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7" name="Google Shape;677;p22"/>
          <p:cNvSpPr txBox="1"/>
          <p:nvPr/>
        </p:nvSpPr>
        <p:spPr>
          <a:xfrm>
            <a:off x="1001135" y="3044174"/>
            <a:ext cx="20151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Our Solution Pays Off</a:t>
            </a:r>
            <a:r>
              <a:rPr b="0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Through better processes, lower fees and commissions from installment contracts</a:t>
            </a:r>
            <a:endParaRPr b="0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8" name="Google Shape;678;p22"/>
          <p:cNvSpPr txBox="1"/>
          <p:nvPr/>
        </p:nvSpPr>
        <p:spPr>
          <a:xfrm>
            <a:off x="3998572" y="1536350"/>
            <a:ext cx="20151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Full Transparency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 ensure full transparency along the entire payment process for all stakeholders</a:t>
            </a:r>
            <a:endParaRPr b="0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9" name="Google Shape;679;p22"/>
          <p:cNvSpPr txBox="1"/>
          <p:nvPr/>
        </p:nvSpPr>
        <p:spPr>
          <a:xfrm>
            <a:off x="6728900" y="1536350"/>
            <a:ext cx="22719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Less Administrative Work</a:t>
            </a:r>
            <a:r>
              <a:rPr b="1" i="0" lang="de" sz="13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b="1" i="0" sz="13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Our platform automatically manages 100% of all receivables and payments</a:t>
            </a:r>
            <a:endParaRPr b="0" i="0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0" name="Google Shape;680;p22"/>
          <p:cNvSpPr txBox="1"/>
          <p:nvPr/>
        </p:nvSpPr>
        <p:spPr>
          <a:xfrm>
            <a:off x="4012447" y="3044174"/>
            <a:ext cx="20151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Simplifying Processes</a:t>
            </a:r>
            <a:endParaRPr b="1" i="0" sz="13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 automate and simplify the entire process from payment requests to accounting 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1" name="Google Shape;681;p22"/>
          <p:cNvSpPr txBox="1"/>
          <p:nvPr/>
        </p:nvSpPr>
        <p:spPr>
          <a:xfrm>
            <a:off x="6728909" y="3044174"/>
            <a:ext cx="22719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de" sz="13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Customer Satisfaction</a:t>
            </a:r>
            <a:endParaRPr b="1" i="0" sz="13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State-of-the-art payment experience for consumers through multi-channel payment options</a:t>
            </a:r>
            <a:endParaRPr b="0" i="0" sz="11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2" name="Google Shape;682;p22"/>
          <p:cNvSpPr txBox="1"/>
          <p:nvPr>
            <p:ph idx="4294967295" type="subTitle"/>
          </p:nvPr>
        </p:nvSpPr>
        <p:spPr>
          <a:xfrm>
            <a:off x="405581" y="311550"/>
            <a:ext cx="7107000" cy="1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None/>
            </a:pPr>
            <a:r>
              <a:rPr b="0" i="0" lang="de" sz="14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59"/>
                  </a:ext>
                </a:extLst>
              </a:rPr>
              <a:t>AT A GLANCE</a:t>
            </a:r>
            <a:endParaRPr b="0" i="0" sz="14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3" name="Google Shape;683;p22" title="Echtzeitdaten_light 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784" y="1501118"/>
            <a:ext cx="1000500" cy="100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22" title="Verdächtigetransaktionen_light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50809" y="1501118"/>
            <a:ext cx="1000500" cy="1000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22" title="paper_light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71526" y="1501118"/>
            <a:ext cx="1000500" cy="100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22" title="Medal_light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184" y="2914562"/>
            <a:ext cx="1111100" cy="1105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22" title="Live-Dashboard_light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53580" y="2977337"/>
            <a:ext cx="921529" cy="92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p22" title="Kundenkonto_light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000814" y="2977337"/>
            <a:ext cx="921525" cy="92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22" title="Element 1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" name="Google Shape;695;g3440ac1e803_0_0" title="Detlef Heinemann.jpg"/>
          <p:cNvPicPr preferRelativeResize="0"/>
          <p:nvPr/>
        </p:nvPicPr>
        <p:blipFill rotWithShape="1">
          <a:blip r:embed="rId3">
            <a:alphaModFix/>
          </a:blip>
          <a:srcRect b="31945" l="11035" r="15543" t="19073"/>
          <a:stretch/>
        </p:blipFill>
        <p:spPr>
          <a:xfrm>
            <a:off x="455026" y="1483187"/>
            <a:ext cx="1276800" cy="12771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pic>
      <p:sp>
        <p:nvSpPr>
          <p:cNvPr id="696" name="Google Shape;696;g3440ac1e803_0_0"/>
          <p:cNvSpPr txBox="1"/>
          <p:nvPr/>
        </p:nvSpPr>
        <p:spPr>
          <a:xfrm>
            <a:off x="1839776" y="1623100"/>
            <a:ext cx="25689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makes Aufinity special for us is the </a:t>
            </a:r>
            <a:r>
              <a:rPr b="1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personal support</a:t>
            </a:r>
            <a:r>
              <a:rPr b="0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 Regular exchange, real implementation of feedback, and a team that truly understands our workflows – that’s what partnership feels like.</a:t>
            </a:r>
            <a:endParaRPr b="0" i="1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7" name="Google Shape;697;g3440ac1e803_0_0"/>
          <p:cNvSpPr txBox="1"/>
          <p:nvPr/>
        </p:nvSpPr>
        <p:spPr>
          <a:xfrm>
            <a:off x="1774086" y="2504162"/>
            <a:ext cx="230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1" lang="de" sz="7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Detlef Heinemann, Branch Manager / </a:t>
            </a:r>
            <a:br>
              <a:rPr b="0" i="1" lang="de" sz="7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r>
              <a:rPr b="0" i="1" lang="de" sz="7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Project Lead at Levy Motor Company</a:t>
            </a:r>
            <a:endParaRPr b="0" i="1" sz="7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98" name="Google Shape;698;g3440ac1e803_0_0"/>
          <p:cNvSpPr/>
          <p:nvPr/>
        </p:nvSpPr>
        <p:spPr>
          <a:xfrm>
            <a:off x="641176" y="2610795"/>
            <a:ext cx="904500" cy="3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99" name="Google Shape;699;g3440ac1e803_0_0"/>
          <p:cNvPicPr preferRelativeResize="0"/>
          <p:nvPr/>
        </p:nvPicPr>
        <p:blipFill rotWithShape="1">
          <a:blip r:embed="rId4">
            <a:alphaModFix/>
          </a:blip>
          <a:srcRect b="6629" l="6648" r="8114" t="70744"/>
          <a:stretch/>
        </p:blipFill>
        <p:spPr>
          <a:xfrm>
            <a:off x="719780" y="2689717"/>
            <a:ext cx="739490" cy="196285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g3440ac1e803_0_0"/>
          <p:cNvSpPr txBox="1"/>
          <p:nvPr>
            <p:ph type="title"/>
          </p:nvPr>
        </p:nvSpPr>
        <p:spPr>
          <a:xfrm>
            <a:off x="1491150" y="307075"/>
            <a:ext cx="61617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0"/>
                  </a:ext>
                </a:extLst>
              </a:rPr>
              <a:t>Voices Of Trust: Customers &amp; Partners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1" name="Google Shape;701;g3440ac1e803_0_0"/>
          <p:cNvSpPr txBox="1"/>
          <p:nvPr/>
        </p:nvSpPr>
        <p:spPr>
          <a:xfrm>
            <a:off x="-799912" y="1039846"/>
            <a:ext cx="4572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chemeClr val="accen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02" name="Google Shape;702;g3440ac1e803_0_0" title="Bildschirmfoto 2025-07-03 um 08.22.34.png"/>
          <p:cNvPicPr preferRelativeResize="0"/>
          <p:nvPr/>
        </p:nvPicPr>
        <p:blipFill rotWithShape="1">
          <a:blip r:embed="rId5">
            <a:alphaModFix/>
          </a:blip>
          <a:srcRect b="2426" l="0" r="0" t="2435"/>
          <a:stretch/>
        </p:blipFill>
        <p:spPr>
          <a:xfrm>
            <a:off x="4929801" y="1483200"/>
            <a:ext cx="1276800" cy="12771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pic>
      <p:sp>
        <p:nvSpPr>
          <p:cNvPr id="703" name="Google Shape;703;g3440ac1e803_0_0"/>
          <p:cNvSpPr txBox="1"/>
          <p:nvPr/>
        </p:nvSpPr>
        <p:spPr>
          <a:xfrm>
            <a:off x="6314551" y="1699312"/>
            <a:ext cx="2568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Aufinity is a fantastic company that has really helped us become </a:t>
            </a:r>
            <a:r>
              <a:rPr b="1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more digital</a:t>
            </a:r>
            <a:r>
              <a:rPr b="0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 I would absolutely recommend it to any partner, dealer, or business.</a:t>
            </a:r>
            <a:endParaRPr b="0" i="1" sz="1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4" name="Google Shape;704;g3440ac1e803_0_0"/>
          <p:cNvSpPr txBox="1"/>
          <p:nvPr/>
        </p:nvSpPr>
        <p:spPr>
          <a:xfrm>
            <a:off x="6248861" y="2351775"/>
            <a:ext cx="23010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1" lang="de" sz="7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Jasmin König, Head of Accounting, Bobrink Group</a:t>
            </a:r>
            <a:endParaRPr b="0" i="1" sz="7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05" name="Google Shape;705;g3440ac1e803_0_0"/>
          <p:cNvSpPr/>
          <p:nvPr/>
        </p:nvSpPr>
        <p:spPr>
          <a:xfrm>
            <a:off x="5115951" y="2610800"/>
            <a:ext cx="904500" cy="3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06" name="Google Shape;706;g3440ac1e803_0_0" title="bobrink_gruppe_logo-weiss_ohne claim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61588" y="2647330"/>
            <a:ext cx="617201" cy="279368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g3440ac1e803_0_0"/>
          <p:cNvSpPr txBox="1"/>
          <p:nvPr/>
        </p:nvSpPr>
        <p:spPr>
          <a:xfrm>
            <a:off x="4929793" y="1046438"/>
            <a:ext cx="2028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chemeClr val="accen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08" name="Google Shape;708;g3440ac1e803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772086" y="3378196"/>
            <a:ext cx="1276800" cy="12768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pic>
      <p:sp>
        <p:nvSpPr>
          <p:cNvPr id="709" name="Google Shape;709;g3440ac1e803_0_0"/>
          <p:cNvSpPr/>
          <p:nvPr/>
        </p:nvSpPr>
        <p:spPr>
          <a:xfrm>
            <a:off x="2985824" y="4423425"/>
            <a:ext cx="849300" cy="3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10" name="Google Shape;710;g3440ac1e803_0_0"/>
          <p:cNvPicPr preferRelativeResize="0"/>
          <p:nvPr/>
        </p:nvPicPr>
        <p:blipFill rotWithShape="1">
          <a:blip r:embed="rId8">
            <a:alphaModFix/>
          </a:blip>
          <a:srcRect b="29102" l="22842" r="20825" t="30022"/>
          <a:stretch/>
        </p:blipFill>
        <p:spPr>
          <a:xfrm>
            <a:off x="3076119" y="4459945"/>
            <a:ext cx="693591" cy="283356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g3440ac1e803_0_0"/>
          <p:cNvSpPr txBox="1"/>
          <p:nvPr/>
        </p:nvSpPr>
        <p:spPr>
          <a:xfrm>
            <a:off x="4147125" y="3631850"/>
            <a:ext cx="1610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1" lang="de" sz="10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Aufinity defines the </a:t>
            </a:r>
            <a:r>
              <a:rPr b="1" i="1" lang="de" sz="1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new standard</a:t>
            </a:r>
            <a:r>
              <a:rPr b="0" i="1" lang="de" sz="10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 for payment management in the automotive industry.</a:t>
            </a:r>
            <a:endParaRPr b="0" i="1" sz="1000" u="none" cap="none" strike="noStrike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1" sz="10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12" name="Google Shape;712;g3440ac1e803_0_0"/>
          <p:cNvSpPr txBox="1"/>
          <p:nvPr/>
        </p:nvSpPr>
        <p:spPr>
          <a:xfrm>
            <a:off x="4070925" y="4371213"/>
            <a:ext cx="23010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1" lang="de" sz="7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Alexander Sauer-Wagner</a:t>
            </a:r>
            <a:br>
              <a:rPr b="0" i="1" lang="de" sz="7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1" lang="de" sz="7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Managing Director VW &amp; Audi Partner Association</a:t>
            </a:r>
            <a:endParaRPr b="0" i="1" sz="7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1" sz="700" u="none" cap="none" strike="noStrike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13" name="Google Shape;713;g3440ac1e803_0_0"/>
          <p:cNvSpPr txBox="1"/>
          <p:nvPr/>
        </p:nvSpPr>
        <p:spPr>
          <a:xfrm>
            <a:off x="3557750" y="2969688"/>
            <a:ext cx="7557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chemeClr val="accen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14" name="Google Shape;714;g3440ac1e803_0_0" title="Element 1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8828d36478_0_0"/>
          <p:cNvSpPr/>
          <p:nvPr/>
        </p:nvSpPr>
        <p:spPr>
          <a:xfrm flipH="1">
            <a:off x="4028700" y="-32550"/>
            <a:ext cx="5115300" cy="520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38828d36478_0_0"/>
          <p:cNvSpPr txBox="1"/>
          <p:nvPr>
            <p:ph type="title"/>
          </p:nvPr>
        </p:nvSpPr>
        <p:spPr>
          <a:xfrm>
            <a:off x="4453035" y="342910"/>
            <a:ext cx="38553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de" sz="2500">
                <a:solidFill>
                  <a:schemeClr val="lt1"/>
                </a:solidFill>
              </a:rPr>
              <a:t>More Than A Claim.</a:t>
            </a:r>
            <a:r>
              <a:rPr b="1" lang="de" sz="2500">
                <a:solidFill>
                  <a:schemeClr val="accent1"/>
                </a:solidFill>
              </a:rPr>
              <a:t> </a:t>
            </a:r>
            <a:endParaRPr b="1" sz="2500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lang="de" sz="2500">
                <a:solidFill>
                  <a:schemeClr val="accent1"/>
                </a:solidFill>
              </a:rPr>
              <a:t>It’s A New Category.</a:t>
            </a:r>
            <a:endParaRPr b="1" sz="2500">
              <a:solidFill>
                <a:schemeClr val="accent1"/>
              </a:solidFill>
            </a:endParaRPr>
          </a:p>
        </p:txBody>
      </p:sp>
      <p:sp>
        <p:nvSpPr>
          <p:cNvPr id="156" name="Google Shape;156;g38828d36478_0_0"/>
          <p:cNvSpPr txBox="1"/>
          <p:nvPr>
            <p:ph idx="4294967295" type="title"/>
          </p:nvPr>
        </p:nvSpPr>
        <p:spPr>
          <a:xfrm>
            <a:off x="4453025" y="1529500"/>
            <a:ext cx="4317900" cy="29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340">
                <a:solidFill>
                  <a:schemeClr val="lt1"/>
                </a:solidFill>
              </a:rPr>
              <a:t>Autonomous finance marks a </a:t>
            </a:r>
            <a:r>
              <a:rPr lang="de" sz="1340">
                <a:solidFill>
                  <a:schemeClr val="lt1"/>
                </a:solidFill>
              </a:rPr>
              <a:t>new era in financial processes.</a:t>
            </a:r>
            <a:r>
              <a:rPr b="0" lang="de" sz="1340">
                <a:solidFill>
                  <a:schemeClr val="lt1"/>
                </a:solidFill>
              </a:rPr>
              <a:t> Processes work independently, without manual intervention and without constant monitoring.</a:t>
            </a:r>
            <a:endParaRPr b="0" sz="13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3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340">
                <a:solidFill>
                  <a:schemeClr val="lt1"/>
                </a:solidFill>
              </a:rPr>
              <a:t>For car dealerships, this means that </a:t>
            </a:r>
            <a:r>
              <a:rPr lang="de" sz="1340">
                <a:solidFill>
                  <a:schemeClr val="lt1"/>
                </a:solidFill>
              </a:rPr>
              <a:t>payments and liquidity flow safely and reliably in the background</a:t>
            </a:r>
            <a:r>
              <a:rPr b="0" lang="de" sz="1340">
                <a:solidFill>
                  <a:schemeClr val="lt1"/>
                </a:solidFill>
              </a:rPr>
              <a:t>. The focus remains on customers and decisions.</a:t>
            </a:r>
            <a:endParaRPr b="0" sz="13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34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de" sz="1340">
                <a:solidFill>
                  <a:schemeClr val="lt1"/>
                </a:solidFill>
              </a:rPr>
              <a:t>The term originates from the world of autonomous driving and creates a </a:t>
            </a:r>
            <a:r>
              <a:rPr lang="de" sz="1340">
                <a:solidFill>
                  <a:schemeClr val="lt1"/>
                </a:solidFill>
              </a:rPr>
              <a:t>direct link to the automotive industry.</a:t>
            </a:r>
            <a:r>
              <a:rPr b="0" lang="de" sz="1340">
                <a:solidFill>
                  <a:schemeClr val="lt1"/>
                </a:solidFill>
              </a:rPr>
              <a:t> This makes the concept immediately understandable, establishes a new category and positions Aufinity as its leading provider.</a:t>
            </a:r>
            <a:endParaRPr b="0" sz="1340">
              <a:solidFill>
                <a:schemeClr val="lt1"/>
              </a:solidFill>
            </a:endParaRPr>
          </a:p>
        </p:txBody>
      </p:sp>
      <p:pic>
        <p:nvPicPr>
          <p:cNvPr id="157" name="Google Shape;157;g38828d36478_0_0" title="Element 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8828d36478_0_0"/>
          <p:cNvSpPr txBox="1"/>
          <p:nvPr/>
        </p:nvSpPr>
        <p:spPr>
          <a:xfrm>
            <a:off x="-12" y="251840"/>
            <a:ext cx="3921600" cy="463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</a:pPr>
            <a:r>
              <a:rPr b="1" i="0" lang="de" sz="4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Autonomous Finance</a:t>
            </a:r>
            <a:endParaRPr b="1" i="0" sz="7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g3440b8629a6_0_0" title="solen-feyissa-IfWFKG3FXE4-unsplash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2700003">
            <a:off x="3704092" y="-644369"/>
            <a:ext cx="7475317" cy="4986039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g3440b8629a6_0_0"/>
          <p:cNvSpPr txBox="1"/>
          <p:nvPr/>
        </p:nvSpPr>
        <p:spPr>
          <a:xfrm>
            <a:off x="517626" y="1351700"/>
            <a:ext cx="39525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de" sz="25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rPr>
              <a:t>Built With The Market. Powered By Partnership. Driven By Collaboration.</a:t>
            </a:r>
            <a:endParaRPr b="1" i="0" sz="2500" u="none" cap="none" strike="noStrike">
              <a:solidFill>
                <a:srgbClr val="FFFFFF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721" name="Google Shape;721;g3440b8629a6_0_0"/>
          <p:cNvSpPr txBox="1"/>
          <p:nvPr/>
        </p:nvSpPr>
        <p:spPr>
          <a:xfrm>
            <a:off x="441425" y="2803488"/>
            <a:ext cx="4511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 collaborate with a wide range of systems, industry associations &amp; dealerships. This broad network enables seamless integration and allows us to develop products collaboratively and in close partnership with the market.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22" name="Google Shape;722;g3440b8629a6_0_0" title="Element 1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34407afa0ec_0_4"/>
          <p:cNvSpPr txBox="1"/>
          <p:nvPr>
            <p:ph type="title"/>
          </p:nvPr>
        </p:nvSpPr>
        <p:spPr>
          <a:xfrm>
            <a:off x="322627" y="221225"/>
            <a:ext cx="85062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extLst>
                  <a:ext uri="http://customooxmlschemas.google.com/">
                    <go:slidesCustomData xmlns:go="http://customooxmlschemas.google.com/" textRoundtripDataId="61"/>
                  </a:ext>
                </a:extLst>
              </a:rPr>
              <a:t>Dealer Associations</a:t>
            </a:r>
            <a:endParaRPr sz="2500"/>
          </a:p>
        </p:txBody>
      </p:sp>
      <p:pic>
        <p:nvPicPr>
          <p:cNvPr id="728" name="Google Shape;728;g34407afa0ec_0_4" title="mhv_small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4955" y="2024835"/>
            <a:ext cx="1500176" cy="1000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g34407afa0ec_0_4" title="Logo_KFZ.WIGE_neg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3138" y="1250442"/>
            <a:ext cx="1646117" cy="44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g34407afa0ec_0_4" title="european dealer council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89671" y="3381419"/>
            <a:ext cx="4334853" cy="516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Google Shape;731;g34407afa0ec_0_4" title="KIA-Verband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06121" y="2346980"/>
            <a:ext cx="2433154" cy="316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Google Shape;732;g34407afa0ec_0_4" title="APS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80048" y="1031692"/>
            <a:ext cx="1885301" cy="72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g34407afa0ec_0_4" title="vdvv-logo-neu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4948" y="1025750"/>
            <a:ext cx="1500191" cy="912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g34407afa0ec_0_4" title="logo vdoh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194450" y="1213848"/>
            <a:ext cx="1251416" cy="516457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g34407afa0ec_0_4"/>
          <p:cNvSpPr/>
          <p:nvPr/>
        </p:nvSpPr>
        <p:spPr>
          <a:xfrm>
            <a:off x="3452848" y="4457700"/>
            <a:ext cx="2238300" cy="2442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6" name="Google Shape;736;g34407afa0ec_0_4"/>
          <p:cNvSpPr txBox="1"/>
          <p:nvPr>
            <p:ph type="title"/>
          </p:nvPr>
        </p:nvSpPr>
        <p:spPr>
          <a:xfrm>
            <a:off x="3539724" y="4491900"/>
            <a:ext cx="21513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M</a:t>
            </a:r>
            <a:r>
              <a:rPr b="0" lang="de" sz="11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2"/>
                  </a:ext>
                </a:extLst>
              </a:rPr>
              <a:t>any more </a:t>
            </a:r>
            <a:r>
              <a:rPr b="0" lang="de" sz="1100">
                <a:latin typeface="Inter"/>
                <a:ea typeface="Inter"/>
                <a:cs typeface="Inter"/>
                <a:sym typeface="Inter"/>
              </a:rPr>
              <a:t>dealer associations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37" name="Google Shape;737;g34407afa0ec_0_4" title="1---ancBMW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932451" y="2812550"/>
            <a:ext cx="2301843" cy="1654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g34407afa0ec_0_4" title="logo-federauto-concessionaria-auto-federazione-auto-1.jpg.png"/>
          <p:cNvPicPr preferRelativeResize="0"/>
          <p:nvPr/>
        </p:nvPicPr>
        <p:blipFill rotWithShape="1">
          <a:blip r:embed="rId11">
            <a:alphaModFix/>
          </a:blip>
          <a:srcRect b="37319" l="0" r="0" t="39704"/>
          <a:stretch/>
        </p:blipFill>
        <p:spPr>
          <a:xfrm>
            <a:off x="2833150" y="2219400"/>
            <a:ext cx="2769654" cy="63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g34407afa0ec_0_4" title="Element 1.png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g34407afa0ec_0_4" title="Element 1.pn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85605" y="3297766"/>
            <a:ext cx="2344699" cy="5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3440b2e7759_1_14"/>
          <p:cNvSpPr txBox="1"/>
          <p:nvPr>
            <p:ph type="title"/>
          </p:nvPr>
        </p:nvSpPr>
        <p:spPr>
          <a:xfrm>
            <a:off x="322627" y="221225"/>
            <a:ext cx="85062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extLst>
                  <a:ext uri="http://customooxmlschemas.google.com/">
                    <go:slidesCustomData xmlns:go="http://customooxmlschemas.google.com/" textRoundtripDataId="63"/>
                  </a:ext>
                </a:extLst>
              </a:rPr>
              <a:t>System Integrations</a:t>
            </a:r>
            <a:endParaRPr sz="2500"/>
          </a:p>
        </p:txBody>
      </p:sp>
      <p:pic>
        <p:nvPicPr>
          <p:cNvPr id="746" name="Google Shape;746;g3440b2e7759_1_14" title="T_systems_logo_rgb_n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2403" y="1268915"/>
            <a:ext cx="1408420" cy="286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g3440b2e7759_1_14" title="LogoautoAldex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97516" y="1239791"/>
            <a:ext cx="1093536" cy="34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g3440b2e7759_1_14" title="Claris300x11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7624" y="1171543"/>
            <a:ext cx="1169225" cy="412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g3440b2e7759_1_14" title="Element-2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2403" y="2027981"/>
            <a:ext cx="1198061" cy="39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g3440b2e7759_1_14" title="evoKalk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68523" y="2107617"/>
            <a:ext cx="1169217" cy="237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g3440b2e7759_1_14" title="evosec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61323" y="2107615"/>
            <a:ext cx="1477827" cy="237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g3440b2e7759_1_14" title="Autohaus_Software-(1)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32400" y="2802009"/>
            <a:ext cx="1477833" cy="45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g3440b2e7759_1_14" title="LS-Logo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203146" y="2230904"/>
            <a:ext cx="975923" cy="898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g3440b2e7759_1_14" title="SEG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436623" y="1039269"/>
            <a:ext cx="1408418" cy="705378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g3440b2e7759_1_14"/>
          <p:cNvSpPr/>
          <p:nvPr/>
        </p:nvSpPr>
        <p:spPr>
          <a:xfrm>
            <a:off x="3452848" y="4457700"/>
            <a:ext cx="2238300" cy="2442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6" name="Google Shape;756;g3440b2e7759_1_14"/>
          <p:cNvSpPr txBox="1"/>
          <p:nvPr>
            <p:ph type="title"/>
          </p:nvPr>
        </p:nvSpPr>
        <p:spPr>
          <a:xfrm>
            <a:off x="3539724" y="4491900"/>
            <a:ext cx="21513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M</a:t>
            </a:r>
            <a:r>
              <a:rPr b="0" lang="de" sz="11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4"/>
                  </a:ext>
                </a:extLst>
              </a:rPr>
              <a:t>any more system integrations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57" name="Google Shape;757;g3440b2e7759_1_14" title="3---Keyloop.png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861563" y="3661453"/>
            <a:ext cx="1316198" cy="389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g3440b2e7759_1_14" title="4---Incadea.pn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368522" y="2868843"/>
            <a:ext cx="1657291" cy="397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g3440b2e7759_1_14" title="2---Nextlane.png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598422" y="3280661"/>
            <a:ext cx="1988323" cy="1118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g3440b2e7759_1_14" title="1---Quiter.png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007424" y="3486062"/>
            <a:ext cx="1657300" cy="740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g3440b2e7759_1_14" title="Element 1.png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g3440b2e7759_1_14" title="Cardis-Reynolds.png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4306976" y="1208875"/>
            <a:ext cx="1408427" cy="373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g3440b2e7759_1_14" title="TwoS.png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4417750" y="2768218"/>
            <a:ext cx="1093524" cy="453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g3440b2e7759_1_14" title="AMS-Logo-18062012-270x200.png.png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7795131" y="2423926"/>
            <a:ext cx="691400" cy="512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9" name="Google Shape;769;g3440a8a4721_0_13" title="Logo_freistehend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4601" y="1078849"/>
            <a:ext cx="1454926" cy="47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g3440a8a4721_0_13" title="Beresa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72989" y="1938075"/>
            <a:ext cx="1518136" cy="5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g3440a8a4721_0_13" title="Renault-Retail-Group_RRG_RVB-BLACK-(original-logo+side-signature)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2200" y="967024"/>
            <a:ext cx="1886341" cy="721760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g3440a8a4721_0_13"/>
          <p:cNvSpPr txBox="1"/>
          <p:nvPr>
            <p:ph type="title"/>
          </p:nvPr>
        </p:nvSpPr>
        <p:spPr>
          <a:xfrm>
            <a:off x="322627" y="221225"/>
            <a:ext cx="85062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extLst>
                  <a:ext uri="http://customooxmlschemas.google.com/">
                    <go:slidesCustomData xmlns:go="http://customooxmlschemas.google.com/" textRoundtripDataId="65"/>
                  </a:ext>
                </a:extLst>
              </a:rPr>
              <a:t>Dealership</a:t>
            </a:r>
            <a:r>
              <a:rPr lang="de" sz="2500"/>
              <a:t>-Partners</a:t>
            </a:r>
            <a:endParaRPr sz="2500"/>
          </a:p>
        </p:txBody>
      </p:sp>
      <p:sp>
        <p:nvSpPr>
          <p:cNvPr id="773" name="Google Shape;773;g3440a8a4721_0_13"/>
          <p:cNvSpPr/>
          <p:nvPr/>
        </p:nvSpPr>
        <p:spPr>
          <a:xfrm>
            <a:off x="3452848" y="4457700"/>
            <a:ext cx="2238300" cy="2442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4" name="Google Shape;774;g3440a8a4721_0_13"/>
          <p:cNvSpPr txBox="1"/>
          <p:nvPr>
            <p:ph type="title"/>
          </p:nvPr>
        </p:nvSpPr>
        <p:spPr>
          <a:xfrm>
            <a:off x="3689549" y="4495200"/>
            <a:ext cx="21513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b="0" lang="de" sz="1100">
                <a:latin typeface="Inter"/>
                <a:ea typeface="Inter"/>
                <a:cs typeface="Inter"/>
                <a:sym typeface="Inter"/>
              </a:rPr>
              <a:t>M</a:t>
            </a:r>
            <a:r>
              <a:rPr b="0" lang="de" sz="1100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6"/>
                  </a:ext>
                </a:extLst>
              </a:rPr>
              <a:t>any more </a:t>
            </a:r>
            <a:r>
              <a:rPr b="0" lang="de" sz="1100">
                <a:latin typeface="Inter"/>
                <a:ea typeface="Inter"/>
                <a:cs typeface="Inter"/>
                <a:sym typeface="Inter"/>
              </a:rPr>
              <a:t>car dealerships</a:t>
            </a:r>
            <a:endParaRPr b="0" sz="11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75" name="Google Shape;775;g3440a8a4721_0_13" title="Sternauto_Logo_invertiert (2)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6450" y="2020157"/>
            <a:ext cx="1198551" cy="411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Google Shape;776;g3440a8a4721_0_13" title="Partnerlogo_invertiert_Nord ostsee Automobile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68562" y="2674208"/>
            <a:ext cx="2677939" cy="721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7" name="Google Shape;777;g3440a8a4721_0_13" title="glinicke_logo_invertiert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61834" y="2008114"/>
            <a:ext cx="1358658" cy="444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78" name="Google Shape;778;g3440a8a4721_0_13" title="Ocasion-Plus.png"/>
          <p:cNvPicPr preferRelativeResize="0"/>
          <p:nvPr/>
        </p:nvPicPr>
        <p:blipFill rotWithShape="1">
          <a:blip r:embed="rId9">
            <a:alphaModFix/>
          </a:blip>
          <a:srcRect b="37741" l="0" r="0" t="42083"/>
          <a:stretch/>
        </p:blipFill>
        <p:spPr>
          <a:xfrm>
            <a:off x="4838005" y="2765358"/>
            <a:ext cx="2206848" cy="44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g3440a8a4721_0_13" title="Clicars.pn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18225" y="1851999"/>
            <a:ext cx="1454921" cy="5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g3440a8a4721_0_13" title="Trivellato_BLACK-(2).png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992668" y="2115449"/>
            <a:ext cx="1719081" cy="26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g3440a8a4721_0_13" title="Autoindustriale.png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044850" y="2617847"/>
            <a:ext cx="1886350" cy="565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g3440a8a4721_0_13" title="Element 1.pn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g3440a8a4721_0_13" title="Graf.png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525600" y="956175"/>
            <a:ext cx="2152188" cy="56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g3440a8a4721_0_13" title="liebe.png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942475" y="1171939"/>
            <a:ext cx="1886350" cy="277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g3440a8a4721_0_13" title="AHAG.png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436450" y="2741576"/>
            <a:ext cx="1358675" cy="620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g3440a8a4721_0_13" title="Fahrzeug_Werke_Lueg_logo.svg (1).png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6008232" y="3734641"/>
            <a:ext cx="978115" cy="264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g3440a8a4721_0_13" title="becker-tiemann.png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941473" y="3654652"/>
            <a:ext cx="2078152" cy="56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g3440a8a4721_0_13" title="scherer.png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360250" y="3741952"/>
            <a:ext cx="1287881" cy="404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g3440a8a4721_0_13" title="avemo-logo-web.png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250794" y="3794695"/>
            <a:ext cx="1287879" cy="190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g3440a8a4721_0_13" title="Element 1.png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7396350" y="3739751"/>
            <a:ext cx="1454927" cy="25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2"/>
          <p:cNvSpPr txBox="1"/>
          <p:nvPr>
            <p:ph type="title"/>
          </p:nvPr>
        </p:nvSpPr>
        <p:spPr>
          <a:xfrm>
            <a:off x="6075435" y="616700"/>
            <a:ext cx="2932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7"/>
                  </a:ext>
                </a:extLst>
              </a:rPr>
              <a:t>Pr</a:t>
            </a:r>
            <a:r>
              <a:rPr lang="de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68"/>
                  </a:ext>
                </a:extLst>
              </a:rPr>
              <a:t>ess </a:t>
            </a:r>
            <a:endParaRPr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1100">
                <a:latin typeface="Inter"/>
                <a:ea typeface="Inter"/>
                <a:cs typeface="Inter"/>
                <a:sym typeface="Inter"/>
              </a:rPr>
              <a:t>Larissa Marschewski</a:t>
            </a:r>
            <a:endParaRPr sz="11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Head of Marketing &amp; Communication</a:t>
            </a:r>
            <a:br>
              <a:rPr b="0" lang="de" sz="1100">
                <a:latin typeface="Inter Light"/>
                <a:ea typeface="Inter Light"/>
                <a:cs typeface="Inter Light"/>
                <a:sym typeface="Inter Light"/>
              </a:rPr>
            </a:br>
            <a:r>
              <a:rPr b="0" lang="de" sz="1100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  <a:extLst>
                  <a:ext uri="http://customooxmlschemas.google.com/">
                    <go:slidesCustomData xmlns:go="http://customooxmlschemas.google.com/" textRoundtripDataId="69"/>
                  </a:ext>
                </a:extLst>
              </a:rPr>
              <a:t>communicate@aufinity.com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96" name="Google Shape;796;p32"/>
          <p:cNvPicPr preferRelativeResize="0"/>
          <p:nvPr/>
        </p:nvPicPr>
        <p:blipFill rotWithShape="1">
          <a:blip r:embed="rId3">
            <a:alphaModFix/>
          </a:blip>
          <a:srcRect b="0" l="8697" r="8698" t="0"/>
          <a:stretch/>
        </p:blipFill>
        <p:spPr>
          <a:xfrm>
            <a:off x="4666885" y="266700"/>
            <a:ext cx="1164058" cy="21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32"/>
          <p:cNvSpPr txBox="1"/>
          <p:nvPr/>
        </p:nvSpPr>
        <p:spPr>
          <a:xfrm>
            <a:off x="651850" y="438025"/>
            <a:ext cx="2932500" cy="14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de" sz="5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Get in </a:t>
            </a:r>
            <a:endParaRPr b="1" i="0" sz="5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de" sz="5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touch!</a:t>
            </a:r>
            <a:endParaRPr b="1" i="0" sz="5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798" name="Google Shape;798;p32" title="Element 1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32"/>
          <p:cNvSpPr txBox="1"/>
          <p:nvPr>
            <p:ph type="title"/>
          </p:nvPr>
        </p:nvSpPr>
        <p:spPr>
          <a:xfrm>
            <a:off x="5981336" y="2820604"/>
            <a:ext cx="3032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>
                <a:latin typeface="Inter"/>
                <a:ea typeface="Inter"/>
                <a:cs typeface="Inter"/>
                <a:sym typeface="Inter"/>
              </a:rPr>
              <a:t>Italy &amp; Spain</a:t>
            </a:r>
            <a:endParaRPr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de" sz="1100">
                <a:latin typeface="Inter"/>
                <a:ea typeface="Inter"/>
                <a:cs typeface="Inter"/>
                <a:sym typeface="Inter"/>
              </a:rPr>
              <a:t>Paolo Procacci</a:t>
            </a:r>
            <a:endParaRPr sz="11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Regional Sales Manager - Southern Europe</a:t>
            </a:r>
            <a:br>
              <a:rPr b="0" lang="de" sz="1100">
                <a:latin typeface="Inter Light"/>
                <a:ea typeface="Inter Light"/>
                <a:cs typeface="Inter Light"/>
                <a:sym typeface="Inter Light"/>
              </a:rPr>
            </a:br>
            <a:r>
              <a:rPr b="0" lang="de" sz="1100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rPr>
              <a:t>paolo.procacci@aufinity.com</a:t>
            </a: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 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www.aufinity.com/it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www.aufinity.com/es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00" name="Google Shape;800;p32"/>
          <p:cNvPicPr preferRelativeResize="0"/>
          <p:nvPr/>
        </p:nvPicPr>
        <p:blipFill rotWithShape="1">
          <a:blip r:embed="rId5">
            <a:alphaModFix/>
          </a:blip>
          <a:srcRect b="0" l="8698" r="8698" t="0"/>
          <a:stretch/>
        </p:blipFill>
        <p:spPr>
          <a:xfrm>
            <a:off x="4666897" y="2699235"/>
            <a:ext cx="1164049" cy="2114325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32"/>
          <p:cNvSpPr txBox="1"/>
          <p:nvPr>
            <p:ph type="title"/>
          </p:nvPr>
        </p:nvSpPr>
        <p:spPr>
          <a:xfrm>
            <a:off x="1974350" y="2820589"/>
            <a:ext cx="3032400" cy="20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>
                <a:latin typeface="Inter"/>
                <a:ea typeface="Inter"/>
                <a:cs typeface="Inter"/>
                <a:sym typeface="Inter"/>
              </a:rPr>
              <a:t>France</a:t>
            </a:r>
            <a:endParaRPr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de" sz="1100">
                <a:latin typeface="Inter"/>
                <a:ea typeface="Inter"/>
                <a:cs typeface="Inter"/>
                <a:sym typeface="Inter"/>
              </a:rPr>
              <a:t>Marc Aubrée</a:t>
            </a:r>
            <a:endParaRPr sz="11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Head of Sales France</a:t>
            </a:r>
            <a:br>
              <a:rPr b="0" lang="de" sz="1100">
                <a:latin typeface="Inter Light"/>
                <a:ea typeface="Inter Light"/>
                <a:cs typeface="Inter Light"/>
                <a:sym typeface="Inter Light"/>
              </a:rPr>
            </a:br>
            <a:r>
              <a:rPr b="0" lang="de" sz="1100">
                <a:solidFill>
                  <a:schemeClr val="accent1"/>
                </a:solidFill>
                <a:latin typeface="Inter Light"/>
                <a:ea typeface="Inter Light"/>
                <a:cs typeface="Inter Light"/>
                <a:sym typeface="Inter Light"/>
              </a:rPr>
              <a:t>marc.aubree@aufinity.com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lang="de" sz="1100">
                <a:latin typeface="Inter Light"/>
                <a:ea typeface="Inter Light"/>
                <a:cs typeface="Inter Light"/>
                <a:sym typeface="Inter Light"/>
              </a:rPr>
              <a:t>www.aufinity.com/fr</a:t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0" sz="1100">
              <a:latin typeface="Inter Light"/>
              <a:ea typeface="Inter Light"/>
              <a:cs typeface="Inter Light"/>
              <a:sym typeface="Inter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02" name="Google Shape;802;p32" title="marc-foto.jpg"/>
          <p:cNvPicPr preferRelativeResize="0"/>
          <p:nvPr/>
        </p:nvPicPr>
        <p:blipFill rotWithShape="1">
          <a:blip r:embed="rId6">
            <a:alphaModFix/>
          </a:blip>
          <a:srcRect b="0" l="8698" r="8698" t="0"/>
          <a:stretch/>
        </p:blipFill>
        <p:spPr>
          <a:xfrm>
            <a:off x="659922" y="2699235"/>
            <a:ext cx="1164048" cy="211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3440d277ec3_3_12"/>
          <p:cNvSpPr txBox="1"/>
          <p:nvPr>
            <p:ph type="title"/>
          </p:nvPr>
        </p:nvSpPr>
        <p:spPr>
          <a:xfrm>
            <a:off x="2286000" y="1663700"/>
            <a:ext cx="45720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3800">
                <a:latin typeface="Inter"/>
                <a:ea typeface="Inter"/>
                <a:cs typeface="Inter"/>
                <a:sym typeface="Inter"/>
              </a:rPr>
              <a:t>www.aufinity.com</a:t>
            </a:r>
            <a:endParaRPr sz="3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08" name="Google Shape;808;g3440d277ec3_3_12" title="linkedin@4x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7888" y="2705175"/>
            <a:ext cx="572700" cy="572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Google Shape;809;g3440d277ec3_3_12" title="facebook@4x.png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69594" y="2705170"/>
            <a:ext cx="572700" cy="572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0" name="Google Shape;810;g3440d277ec3_3_12" title="Element 1@4x.png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33750" y="2705170"/>
            <a:ext cx="572700" cy="572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g3440d277ec3_3_12" title="yt@4x.png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-18756" l="0" r="0" t="-18756"/>
          <a:stretch/>
        </p:blipFill>
        <p:spPr>
          <a:xfrm>
            <a:off x="5805451" y="2671251"/>
            <a:ext cx="640550" cy="64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g38828d36478_0_667" title="solen-feyissa-IfWFKG3FXE4-unsplash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2700002">
            <a:off x="2938812" y="-690041"/>
            <a:ext cx="7758851" cy="5175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38828d36478_0_667" title="Element 1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38828d36478_0_667"/>
          <p:cNvSpPr txBox="1"/>
          <p:nvPr/>
        </p:nvSpPr>
        <p:spPr>
          <a:xfrm>
            <a:off x="472353" y="1725775"/>
            <a:ext cx="81993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de" sz="5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We set the standard for autonomous finance</a:t>
            </a:r>
            <a:endParaRPr b="1" i="0" sz="56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  <a:extLst>
                <a:ext uri="http://customooxmlschemas.google.com/">
                  <go:slidesCustomData xmlns:go="http://customooxmlschemas.google.com/" textRoundtripDataId="1"/>
                </a:ext>
              </a:extLst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5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g38828d36478_0_667"/>
          <p:cNvSpPr txBox="1"/>
          <p:nvPr/>
        </p:nvSpPr>
        <p:spPr>
          <a:xfrm>
            <a:off x="1741305" y="889590"/>
            <a:ext cx="57363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de" sz="40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Our </a:t>
            </a:r>
            <a:r>
              <a:rPr b="0" i="0" lang="de" sz="4000" u="none" cap="none" strike="noStrike">
                <a:solidFill>
                  <a:schemeClr val="accent1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Vision</a:t>
            </a:r>
            <a:endParaRPr b="0" i="0" sz="4000" u="none" cap="none" strike="noStrike">
              <a:solidFill>
                <a:schemeClr val="accent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8828d36478_0_67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0111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g38828d36478_0_674" title="luke-miller-i3_lwbPvoH8-unsplash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788838" y="-471951"/>
            <a:ext cx="11145975" cy="584792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g38828d36478_0_674"/>
          <p:cNvSpPr txBox="1"/>
          <p:nvPr>
            <p:ph type="title"/>
          </p:nvPr>
        </p:nvSpPr>
        <p:spPr>
          <a:xfrm>
            <a:off x="230638" y="-685287"/>
            <a:ext cx="71070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Our mission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" name="Google Shape;174;g38828d36478_0_674"/>
          <p:cNvSpPr txBox="1"/>
          <p:nvPr/>
        </p:nvSpPr>
        <p:spPr>
          <a:xfrm>
            <a:off x="1241702" y="531750"/>
            <a:ext cx="66606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de" sz="40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Our </a:t>
            </a:r>
            <a:r>
              <a:rPr b="0" i="0" lang="de" sz="4000" u="none" cap="none" strike="noStrike">
                <a:solidFill>
                  <a:schemeClr val="accent1"/>
                </a:solidFill>
                <a:latin typeface="Inter Tight"/>
                <a:ea typeface="Inter Tight"/>
                <a:cs typeface="Inter Tight"/>
                <a:sym typeface="Inter Tight"/>
              </a:rPr>
              <a:t>Mission</a:t>
            </a:r>
            <a:endParaRPr b="0" i="0" sz="4000" u="none" cap="none" strike="noStrike">
              <a:solidFill>
                <a:schemeClr val="accent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175" name="Google Shape;175;g38828d36478_0_674"/>
          <p:cNvSpPr txBox="1"/>
          <p:nvPr/>
        </p:nvSpPr>
        <p:spPr>
          <a:xfrm>
            <a:off x="475050" y="1494300"/>
            <a:ext cx="83934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We </a:t>
            </a:r>
            <a:r>
              <a:rPr b="1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simplify, accelerate &amp; automate</a:t>
            </a: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b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financial processes, so our partners </a:t>
            </a:r>
            <a:b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r>
              <a:rPr b="1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can focus on what matters most:</a:t>
            </a: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their customers, their business and their goa</a:t>
            </a: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ls</a:t>
            </a:r>
            <a:r>
              <a:rPr b="0" i="0" lang="de" sz="3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.</a:t>
            </a:r>
            <a:endParaRPr b="0" i="0" sz="36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6" name="Google Shape;176;g38828d36478_0_674" title="Element 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g3836ec29496_0_29" title="art-lasovsky-AO3VsQ_sGK8-unsplash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0239" y="-1042998"/>
            <a:ext cx="4007861" cy="5343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3836ec29496_0_29"/>
          <p:cNvSpPr/>
          <p:nvPr/>
        </p:nvSpPr>
        <p:spPr>
          <a:xfrm>
            <a:off x="-222250" y="3263200"/>
            <a:ext cx="9588600" cy="205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80625" lIns="80625" spcFirstLastPara="1" rIns="80625" wrap="square" tIns="806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34"/>
              <a:buFont typeface="Arial"/>
              <a:buNone/>
            </a:pPr>
            <a:r>
              <a:t/>
            </a:r>
            <a:endParaRPr b="0" i="0" sz="1234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3" name="Google Shape;183;g3836ec29496_0_29" title="Kopie von AufinityGroup_LOGO_whit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80119" y="1242948"/>
            <a:ext cx="5288427" cy="712952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3836ec29496_0_29"/>
          <p:cNvSpPr txBox="1"/>
          <p:nvPr>
            <p:ph idx="4294967295" type="title"/>
          </p:nvPr>
        </p:nvSpPr>
        <p:spPr>
          <a:xfrm>
            <a:off x="1694370" y="1812918"/>
            <a:ext cx="2121900" cy="6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39525" lIns="139525" spcFirstLastPara="1" rIns="139525" wrap="square" tIns="1395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38"/>
              <a:buNone/>
            </a:pPr>
            <a:r>
              <a:rPr lang="de" sz="2319">
                <a:solidFill>
                  <a:srgbClr val="009EFA"/>
                </a:solidFill>
              </a:rPr>
              <a:t>COMPANY</a:t>
            </a:r>
            <a:endParaRPr b="0" sz="2319">
              <a:solidFill>
                <a:srgbClr val="009EFA"/>
              </a:solidFill>
            </a:endParaRPr>
          </a:p>
        </p:txBody>
      </p:sp>
      <p:sp>
        <p:nvSpPr>
          <p:cNvPr id="185" name="Google Shape;185;g3836ec29496_0_29"/>
          <p:cNvSpPr txBox="1"/>
          <p:nvPr>
            <p:ph idx="4294967295" type="title"/>
          </p:nvPr>
        </p:nvSpPr>
        <p:spPr>
          <a:xfrm>
            <a:off x="1147451" y="4181048"/>
            <a:ext cx="1722600" cy="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525" lIns="51525" spcFirstLastPara="1" rIns="51525" wrap="square" tIns="515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29"/>
              <a:buNone/>
            </a:pPr>
            <a:r>
              <a:rPr lang="de" sz="2254">
                <a:solidFill>
                  <a:schemeClr val="accent1"/>
                </a:solidFill>
              </a:rPr>
              <a:t>DACH</a:t>
            </a:r>
            <a:r>
              <a:rPr lang="de" sz="2454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2454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7"/>
              <a:buNone/>
            </a:pPr>
            <a:r>
              <a:rPr lang="de" sz="856">
                <a:solidFill>
                  <a:schemeClr val="lt1"/>
                </a:solidFill>
              </a:rPr>
              <a:t>PRODUCT BRAND</a:t>
            </a:r>
            <a:endParaRPr b="0" sz="826">
              <a:solidFill>
                <a:schemeClr val="lt1"/>
              </a:solidFill>
            </a:endParaRPr>
          </a:p>
        </p:txBody>
      </p:sp>
      <p:sp>
        <p:nvSpPr>
          <p:cNvPr id="186" name="Google Shape;186;g3836ec29496_0_29"/>
          <p:cNvSpPr txBox="1"/>
          <p:nvPr>
            <p:ph idx="4294967295" type="title"/>
          </p:nvPr>
        </p:nvSpPr>
        <p:spPr>
          <a:xfrm>
            <a:off x="5274170" y="4183463"/>
            <a:ext cx="2598900" cy="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525" lIns="51525" spcFirstLastPara="1" rIns="51525" wrap="square" tIns="515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29"/>
              <a:buNone/>
            </a:pPr>
            <a:r>
              <a:rPr lang="de" sz="2254">
                <a:solidFill>
                  <a:schemeClr val="accent1"/>
                </a:solidFill>
              </a:rPr>
              <a:t>INTERNATIONAL</a:t>
            </a:r>
            <a:r>
              <a:rPr lang="de" sz="2454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2454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7"/>
              <a:buNone/>
            </a:pPr>
            <a:r>
              <a:rPr lang="de" sz="856">
                <a:solidFill>
                  <a:schemeClr val="lt1"/>
                </a:solidFill>
              </a:rPr>
              <a:t>PRODUCT BRAND</a:t>
            </a:r>
            <a:endParaRPr b="0" sz="826">
              <a:solidFill>
                <a:schemeClr val="lt1"/>
              </a:solidFill>
            </a:endParaRPr>
          </a:p>
        </p:txBody>
      </p:sp>
      <p:pic>
        <p:nvPicPr>
          <p:cNvPr id="187" name="Google Shape;187;g3836ec29496_0_29" title="bezahlde_LOGO_dark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38629" y="3836338"/>
            <a:ext cx="2315783" cy="325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3836ec29496_0_29" title="Aufinity-com_LOGO_black.png"/>
          <p:cNvPicPr preferRelativeResize="0"/>
          <p:nvPr/>
        </p:nvPicPr>
        <p:blipFill rotWithShape="1">
          <a:blip r:embed="rId7">
            <a:alphaModFix/>
          </a:blip>
          <a:srcRect b="10" l="0" r="0" t="0"/>
          <a:stretch/>
        </p:blipFill>
        <p:spPr>
          <a:xfrm>
            <a:off x="5327087" y="3833916"/>
            <a:ext cx="2688163" cy="404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1775" y="876288"/>
            <a:ext cx="4142223" cy="289832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5"/>
          <p:cNvSpPr/>
          <p:nvPr/>
        </p:nvSpPr>
        <p:spPr>
          <a:xfrm>
            <a:off x="5478525" y="3331775"/>
            <a:ext cx="3941400" cy="1077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5" name="Google Shape;195;p5"/>
          <p:cNvSpPr txBox="1"/>
          <p:nvPr>
            <p:ph type="title"/>
          </p:nvPr>
        </p:nvSpPr>
        <p:spPr>
          <a:xfrm>
            <a:off x="322625" y="562800"/>
            <a:ext cx="7107000" cy="7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Born From Industry Insight. </a:t>
            </a:r>
            <a:endParaRPr sz="25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de" sz="2500">
                <a:latin typeface="Inter"/>
                <a:ea typeface="Inter"/>
                <a:cs typeface="Inter"/>
                <a:sym typeface="Inter"/>
              </a:rPr>
              <a:t>Driven By A </a:t>
            </a:r>
            <a:r>
              <a:rPr lang="de" sz="2500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Bold Vision</a:t>
            </a:r>
            <a:r>
              <a:rPr lang="de" sz="2500">
                <a:latin typeface="Inter"/>
                <a:ea typeface="Inter"/>
                <a:cs typeface="Inter"/>
                <a:sym typeface="Inter"/>
              </a:rPr>
              <a:t>.</a:t>
            </a:r>
            <a:endParaRPr sz="25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6" name="Google Shape;196;p5"/>
          <p:cNvSpPr txBox="1"/>
          <p:nvPr>
            <p:ph idx="4294967295" type="title"/>
          </p:nvPr>
        </p:nvSpPr>
        <p:spPr>
          <a:xfrm>
            <a:off x="322625" y="1231686"/>
            <a:ext cx="4315200" cy="3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b="0" lang="de" sz="1140"/>
            </a:br>
            <a:br>
              <a:rPr b="0" lang="de" sz="1140"/>
            </a:br>
            <a:r>
              <a:rPr lang="de" sz="1140">
                <a:solidFill>
                  <a:schemeClr val="accent1"/>
                </a:solidFill>
              </a:rPr>
              <a:t>Industry insight:</a:t>
            </a:r>
            <a:r>
              <a:rPr lang="de" sz="1140"/>
              <a:t> </a:t>
            </a:r>
            <a:r>
              <a:rPr b="0" lang="de" sz="1140"/>
              <a:t>Lasse &amp; Ulrich recognized early that car dealership back-office processes were inefficient and outdated.</a:t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140">
                <a:solidFill>
                  <a:schemeClr val="accent1"/>
                </a:solidFill>
              </a:rPr>
              <a:t>Customer-driven:</a:t>
            </a:r>
            <a:r>
              <a:rPr b="0" lang="de" sz="1140"/>
              <a:t> Workshops with dealerships revealed huge potential for a digital B2B payment solution.</a:t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140">
                <a:solidFill>
                  <a:srgbClr val="009EFA"/>
                </a:solidFill>
              </a:rPr>
              <a:t>bezahl.de was born:</a:t>
            </a:r>
            <a:r>
              <a:rPr b="0" lang="de" sz="1140"/>
              <a:t> Aiming to redefine payment in automotive - with a focus on automation, liquidity, and simplicity.</a:t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14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140">
                <a:solidFill>
                  <a:srgbClr val="009EFA"/>
                </a:solidFill>
              </a:rPr>
              <a:t>Aufinity Group today: </a:t>
            </a:r>
            <a:r>
              <a:rPr b="0" lang="de" sz="1140"/>
              <a:t>From German market leader to Europe-wide expansion with one mission: setting the new standard.</a:t>
            </a:r>
            <a:endParaRPr sz="1140"/>
          </a:p>
        </p:txBody>
      </p:sp>
      <p:sp>
        <p:nvSpPr>
          <p:cNvPr id="197" name="Google Shape;197;p5"/>
          <p:cNvSpPr txBox="1"/>
          <p:nvPr>
            <p:ph idx="4294967295" type="title"/>
          </p:nvPr>
        </p:nvSpPr>
        <p:spPr>
          <a:xfrm>
            <a:off x="5949675" y="3388625"/>
            <a:ext cx="3148200" cy="9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i="1" lang="de" sz="1140">
                <a:solidFill>
                  <a:schemeClr val="lt1"/>
                </a:solidFill>
              </a:rPr>
              <a:t>We knew the real challenge was bigger than fixing inefficiencies. It </a:t>
            </a:r>
            <a:r>
              <a:rPr b="0" i="1" lang="de" sz="1140">
                <a:solidFill>
                  <a:schemeClr val="lt1"/>
                </a:solidFill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is</a:t>
            </a:r>
            <a:r>
              <a:rPr b="0" i="1" lang="de" sz="1140">
                <a:solidFill>
                  <a:schemeClr val="lt1"/>
                </a:solidFill>
              </a:rPr>
              <a:t> about transforming how an entire industry gets paid.</a:t>
            </a:r>
            <a:endParaRPr b="0" i="1" sz="1140">
              <a:solidFill>
                <a:schemeClr val="lt1"/>
              </a:solidFill>
              <a:extLst>
                <a:ext uri="http://customooxmlschemas.google.com/">
                  <go:slidesCustomData xmlns:go="http://customooxmlschemas.google.com/" textRoundtripDataId="8"/>
                </a:ext>
              </a:extLs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" sz="1140">
                <a:solidFill>
                  <a:schemeClr val="lt1"/>
                </a:solidFill>
              </a:rPr>
              <a:t>Ulrich &amp; Lasse, Co-Founders</a:t>
            </a:r>
            <a:endParaRPr sz="1140">
              <a:solidFill>
                <a:schemeClr val="lt1"/>
              </a:solidFill>
            </a:endParaRPr>
          </a:p>
        </p:txBody>
      </p:sp>
      <p:sp>
        <p:nvSpPr>
          <p:cNvPr id="198" name="Google Shape;198;p5"/>
          <p:cNvSpPr txBox="1"/>
          <p:nvPr/>
        </p:nvSpPr>
        <p:spPr>
          <a:xfrm>
            <a:off x="3338293" y="3071747"/>
            <a:ext cx="4572000" cy="1385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de" sz="10000" u="none" cap="none" strike="noStrike">
                <a:solidFill>
                  <a:schemeClr val="accent1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b="1" i="0" sz="10000" u="none" cap="none" strike="noStrike">
              <a:solidFill>
                <a:schemeClr val="accen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99" name="Google Shape;199;p5" title="Element 1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3681" y="192424"/>
            <a:ext cx="243800" cy="23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g3440a0f3365_2_0" title="kurve@4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0187" y="2057775"/>
            <a:ext cx="1128377" cy="1263998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g3440a0f3365_2_0"/>
          <p:cNvSpPr/>
          <p:nvPr/>
        </p:nvSpPr>
        <p:spPr>
          <a:xfrm>
            <a:off x="956650" y="1067125"/>
            <a:ext cx="1576200" cy="14928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6" name="Google Shape;206;g3440a0f3365_2_0"/>
          <p:cNvSpPr/>
          <p:nvPr/>
        </p:nvSpPr>
        <p:spPr>
          <a:xfrm>
            <a:off x="2849425" y="1067125"/>
            <a:ext cx="1372200" cy="14928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7" name="Google Shape;207;g3440a0f3365_2_0"/>
          <p:cNvSpPr/>
          <p:nvPr/>
        </p:nvSpPr>
        <p:spPr>
          <a:xfrm>
            <a:off x="4561325" y="1067125"/>
            <a:ext cx="1576200" cy="14928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8" name="Google Shape;208;g3440a0f3365_2_0"/>
          <p:cNvSpPr/>
          <p:nvPr/>
        </p:nvSpPr>
        <p:spPr>
          <a:xfrm>
            <a:off x="6369925" y="1067125"/>
            <a:ext cx="1487700" cy="14928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9" name="Google Shape;209;g3440a0f3365_2_0"/>
          <p:cNvSpPr/>
          <p:nvPr/>
        </p:nvSpPr>
        <p:spPr>
          <a:xfrm>
            <a:off x="6375800" y="2711449"/>
            <a:ext cx="1487700" cy="14304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0" name="Google Shape;210;g3440a0f3365_2_0"/>
          <p:cNvSpPr/>
          <p:nvPr/>
        </p:nvSpPr>
        <p:spPr>
          <a:xfrm>
            <a:off x="4541530" y="2713005"/>
            <a:ext cx="1576200" cy="14304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1" name="Google Shape;211;g3440a0f3365_2_0"/>
          <p:cNvSpPr/>
          <p:nvPr/>
        </p:nvSpPr>
        <p:spPr>
          <a:xfrm>
            <a:off x="2849433" y="2713005"/>
            <a:ext cx="1372200" cy="14304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2" name="Google Shape;212;g3440a0f3365_2_0"/>
          <p:cNvSpPr/>
          <p:nvPr/>
        </p:nvSpPr>
        <p:spPr>
          <a:xfrm>
            <a:off x="955000" y="2713005"/>
            <a:ext cx="1576200" cy="1430400"/>
          </a:xfrm>
          <a:prstGeom prst="roundRect">
            <a:avLst>
              <a:gd fmla="val 5515" name="adj"/>
            </a:avLst>
          </a:prstGeom>
          <a:solidFill>
            <a:srgbClr val="1F21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3" name="Google Shape;213;g3440a0f3365_2_0"/>
          <p:cNvSpPr txBox="1"/>
          <p:nvPr/>
        </p:nvSpPr>
        <p:spPr>
          <a:xfrm>
            <a:off x="1213900" y="1133936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2018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g3440a0f3365_2_0"/>
          <p:cNvSpPr txBox="1"/>
          <p:nvPr/>
        </p:nvSpPr>
        <p:spPr>
          <a:xfrm>
            <a:off x="3004675" y="1133936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2019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" name="Google Shape;215;g3440a0f3365_2_0"/>
          <p:cNvSpPr txBox="1"/>
          <p:nvPr/>
        </p:nvSpPr>
        <p:spPr>
          <a:xfrm>
            <a:off x="4818575" y="1133936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2020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6" name="Google Shape;216;g3440a0f3365_2_0"/>
          <p:cNvSpPr txBox="1"/>
          <p:nvPr/>
        </p:nvSpPr>
        <p:spPr>
          <a:xfrm>
            <a:off x="6582925" y="1133936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2021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7" name="Google Shape;217;g3440a0f3365_2_0"/>
          <p:cNvSpPr txBox="1"/>
          <p:nvPr/>
        </p:nvSpPr>
        <p:spPr>
          <a:xfrm>
            <a:off x="1212238" y="2732967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2025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8" name="Google Shape;218;g3440a0f3365_2_0"/>
          <p:cNvSpPr txBox="1"/>
          <p:nvPr/>
        </p:nvSpPr>
        <p:spPr>
          <a:xfrm>
            <a:off x="3004675" y="2732967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2024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" name="Google Shape;219;g3440a0f3365_2_0"/>
          <p:cNvSpPr txBox="1"/>
          <p:nvPr/>
        </p:nvSpPr>
        <p:spPr>
          <a:xfrm>
            <a:off x="4798775" y="2732967"/>
            <a:ext cx="10617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2023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0" name="Google Shape;220;g3440a0f3365_2_0"/>
          <p:cNvSpPr txBox="1"/>
          <p:nvPr/>
        </p:nvSpPr>
        <p:spPr>
          <a:xfrm>
            <a:off x="6588800" y="2732975"/>
            <a:ext cx="10617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de" sz="23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2022</a:t>
            </a:r>
            <a:endParaRPr b="1" i="0" sz="2300" u="none" cap="none" strike="noStrike">
              <a:solidFill>
                <a:srgbClr val="009EFA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1" name="Google Shape;221;g3440a0f3365_2_0"/>
          <p:cNvSpPr txBox="1"/>
          <p:nvPr/>
        </p:nvSpPr>
        <p:spPr>
          <a:xfrm>
            <a:off x="969900" y="255426"/>
            <a:ext cx="7107000" cy="7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de" sz="30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Our Success Story</a:t>
            </a:r>
            <a:endParaRPr b="1" i="0" sz="30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2" name="Google Shape;222;g3440a0f3365_2_0"/>
          <p:cNvSpPr txBox="1"/>
          <p:nvPr/>
        </p:nvSpPr>
        <p:spPr>
          <a:xfrm>
            <a:off x="988000" y="1729777"/>
            <a:ext cx="1513500" cy="5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Founding &amp; product launch in the German 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car trade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g3440a0f3365_2_0"/>
          <p:cNvSpPr txBox="1"/>
          <p:nvPr/>
        </p:nvSpPr>
        <p:spPr>
          <a:xfrm>
            <a:off x="2778775" y="1797277"/>
            <a:ext cx="1513500" cy="3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Introduction of the direct payment option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4" name="Google Shape;224;g3440a0f3365_2_0"/>
          <p:cNvSpPr txBox="1"/>
          <p:nvPr/>
        </p:nvSpPr>
        <p:spPr>
          <a:xfrm>
            <a:off x="4663325" y="1680727"/>
            <a:ext cx="1372200" cy="5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In addition to its success in retail: Launch in the service sector.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5" name="Google Shape;225;g3440a0f3365_2_0"/>
          <p:cNvSpPr txBox="1"/>
          <p:nvPr/>
        </p:nvSpPr>
        <p:spPr>
          <a:xfrm>
            <a:off x="6453325" y="1680724"/>
            <a:ext cx="1320900" cy="6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Introduction of the features: smart checkout  and money laundering check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br>
              <a:rPr b="0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€2 bn. platform volume</a:t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t/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6" name="Google Shape;226;g3440a0f3365_2_0"/>
          <p:cNvSpPr txBox="1"/>
          <p:nvPr/>
        </p:nvSpPr>
        <p:spPr>
          <a:xfrm>
            <a:off x="955000" y="3259019"/>
            <a:ext cx="1576200" cy="6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Move into offices in Rome and Madrid and expansion into France; Series C financing accelerates growth.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b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75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€10 bn. platform volume</a:t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7" name="Google Shape;227;g3440a0f3365_2_0"/>
          <p:cNvSpPr txBox="1"/>
          <p:nvPr/>
        </p:nvSpPr>
        <p:spPr>
          <a:xfrm>
            <a:off x="2778775" y="3259019"/>
            <a:ext cx="1513500" cy="7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Series B financing &amp; launch of international expansion in Italy &amp; Spain with rebranding to Aufinity Group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b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75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€8 bn. platform volume</a:t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8" name="Google Shape;228;g3440a0f3365_2_0"/>
          <p:cNvSpPr txBox="1"/>
          <p:nvPr/>
        </p:nvSpPr>
        <p:spPr>
          <a:xfrm>
            <a:off x="4643525" y="3259019"/>
            <a:ext cx="1372200" cy="7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Series A financing and launch of the digital instalment payment &amp; white label solution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t/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de" sz="75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€6 bn. platform volume</a:t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9" name="Google Shape;229;g3440a0f3365_2_0"/>
          <p:cNvSpPr txBox="1"/>
          <p:nvPr/>
        </p:nvSpPr>
        <p:spPr>
          <a:xfrm>
            <a:off x="6392450" y="3259019"/>
            <a:ext cx="1454400" cy="6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Completion of seed financing and launch of features: automatic dunning &amp; customer account</a:t>
            </a:r>
            <a:endParaRPr b="1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br>
              <a:rPr b="1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7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€3,5 bn. platform volume</a:t>
            </a:r>
            <a:endParaRPr b="0" i="0" sz="75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0" name="Google Shape;230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20" r="0" t="0"/>
          <a:stretch/>
        </p:blipFill>
        <p:spPr>
          <a:xfrm>
            <a:off x="-66480" y="2057775"/>
            <a:ext cx="1024151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19" r="55453" t="0"/>
          <a:stretch/>
        </p:blipFill>
        <p:spPr>
          <a:xfrm>
            <a:off x="2531826" y="2057775"/>
            <a:ext cx="317599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19" r="53719" t="0"/>
          <a:stretch/>
        </p:blipFill>
        <p:spPr>
          <a:xfrm>
            <a:off x="4221625" y="2057775"/>
            <a:ext cx="339700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18" r="62141" t="0"/>
          <a:stretch/>
        </p:blipFill>
        <p:spPr>
          <a:xfrm>
            <a:off x="6137525" y="2057775"/>
            <a:ext cx="232400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19" r="55453" t="0"/>
          <a:stretch/>
        </p:blipFill>
        <p:spPr>
          <a:xfrm>
            <a:off x="2531825" y="3034375"/>
            <a:ext cx="317599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9619" r="55453" t="0"/>
          <a:stretch/>
        </p:blipFill>
        <p:spPr>
          <a:xfrm>
            <a:off x="4221625" y="3036900"/>
            <a:ext cx="317599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3440a0f3365_2_0" title="Element 1@4x.png"/>
          <p:cNvPicPr preferRelativeResize="0"/>
          <p:nvPr/>
        </p:nvPicPr>
        <p:blipFill rotWithShape="1">
          <a:blip r:embed="rId4">
            <a:alphaModFix/>
          </a:blip>
          <a:srcRect b="0" l="18063" r="62142" t="0"/>
          <a:stretch/>
        </p:blipFill>
        <p:spPr>
          <a:xfrm>
            <a:off x="6117725" y="3036900"/>
            <a:ext cx="252200" cy="2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3440a0f3365_2_0" title="andere kurve@4x.png"/>
          <p:cNvPicPr preferRelativeResize="0"/>
          <p:nvPr/>
        </p:nvPicPr>
        <p:blipFill rotWithShape="1">
          <a:blip r:embed="rId5">
            <a:alphaModFix/>
          </a:blip>
          <a:srcRect b="0" l="0" r="70294" t="0"/>
          <a:stretch/>
        </p:blipFill>
        <p:spPr>
          <a:xfrm>
            <a:off x="295618" y="3036900"/>
            <a:ext cx="657700" cy="162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3440a0f3365_2_0" title="andere kurve@4x.png"/>
          <p:cNvPicPr preferRelativeResize="0"/>
          <p:nvPr/>
        </p:nvPicPr>
        <p:blipFill rotWithShape="1">
          <a:blip r:embed="rId5">
            <a:alphaModFix/>
          </a:blip>
          <a:srcRect b="0" l="0" r="269" t="48108"/>
          <a:stretch/>
        </p:blipFill>
        <p:spPr>
          <a:xfrm>
            <a:off x="295347" y="3820175"/>
            <a:ext cx="2208174" cy="844851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g3440a0f3365_2_0"/>
          <p:cNvSpPr/>
          <p:nvPr/>
        </p:nvSpPr>
        <p:spPr>
          <a:xfrm rot="-5400000">
            <a:off x="1871375" y="4068000"/>
            <a:ext cx="357300" cy="9216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16151C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0" name="Google Shape;240;g3440a0f3365_2_0"/>
          <p:cNvSpPr/>
          <p:nvPr/>
        </p:nvSpPr>
        <p:spPr>
          <a:xfrm rot="-5400000">
            <a:off x="1974950" y="4107400"/>
            <a:ext cx="421200" cy="9216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16151C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1" name="Google Shape;241;g3440a0f3365_2_0"/>
          <p:cNvSpPr txBox="1"/>
          <p:nvPr/>
        </p:nvSpPr>
        <p:spPr>
          <a:xfrm>
            <a:off x="2628635" y="4293325"/>
            <a:ext cx="7107000" cy="7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" sz="1800" u="none" cap="none" strike="noStrike">
                <a:solidFill>
                  <a:srgbClr val="009EFA"/>
                </a:solidFill>
                <a:latin typeface="Inter"/>
                <a:ea typeface="Inter"/>
                <a:cs typeface="Inter"/>
                <a:sym typeface="Inter"/>
              </a:rPr>
              <a:t>Autonomous Finance:</a:t>
            </a:r>
            <a:r>
              <a:rPr b="1" i="0" lang="de" sz="180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 The Standard in Europe</a:t>
            </a:r>
            <a:endParaRPr b="1" i="0" sz="1800" u="none" cap="none" strike="noStrik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9"/>
          <p:cNvSpPr txBox="1"/>
          <p:nvPr>
            <p:ph idx="4294967295" type="title"/>
          </p:nvPr>
        </p:nvSpPr>
        <p:spPr>
          <a:xfrm>
            <a:off x="698950" y="1639116"/>
            <a:ext cx="2292000" cy="7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3000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2018</a:t>
            </a:r>
            <a:r>
              <a:rPr lang="de" sz="3266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3266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b="0" lang="de" sz="1100">
                <a:solidFill>
                  <a:schemeClr val="dk1"/>
                </a:solidFill>
              </a:rPr>
              <a:t>Foundation in </a:t>
            </a:r>
            <a:br>
              <a:rPr b="0" lang="de" sz="1100">
                <a:solidFill>
                  <a:schemeClr val="dk1"/>
                </a:solidFill>
              </a:rPr>
            </a:br>
            <a:r>
              <a:rPr b="0" lang="de" sz="1100">
                <a:solidFill>
                  <a:schemeClr val="dk1"/>
                </a:solidFill>
              </a:rPr>
              <a:t>Cologne, Germany </a:t>
            </a:r>
            <a:endParaRPr b="0" sz="1100">
              <a:solidFill>
                <a:schemeClr val="dk1"/>
              </a:solidFill>
            </a:endParaRPr>
          </a:p>
        </p:txBody>
      </p:sp>
      <p:sp>
        <p:nvSpPr>
          <p:cNvPr id="247" name="Google Shape;247;p9"/>
          <p:cNvSpPr txBox="1"/>
          <p:nvPr>
            <p:ph idx="4294967295" type="title"/>
          </p:nvPr>
        </p:nvSpPr>
        <p:spPr>
          <a:xfrm>
            <a:off x="6224450" y="1639116"/>
            <a:ext cx="2292000" cy="10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de" sz="3000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€</a:t>
            </a:r>
            <a:r>
              <a:rPr lang="de" sz="3000">
                <a:solidFill>
                  <a:schemeClr val="accent1"/>
                </a:solidFill>
              </a:rPr>
              <a:t>10</a:t>
            </a:r>
            <a:r>
              <a:rPr lang="de" sz="3000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 billion </a:t>
            </a:r>
            <a:endParaRPr sz="3000">
              <a:solidFill>
                <a:schemeClr val="accen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de" sz="1100"/>
              <a:t>M</a:t>
            </a:r>
            <a:r>
              <a:rPr b="0" lang="de" sz="1100">
                <a:solidFill>
                  <a:schemeClr val="dk1"/>
                </a:solidFill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anaged platform volume within the last 12 months</a:t>
            </a:r>
            <a:endParaRPr b="0" sz="1100">
              <a:solidFill>
                <a:schemeClr val="dk1"/>
              </a:solidFill>
            </a:endParaRPr>
          </a:p>
        </p:txBody>
      </p:sp>
      <p:sp>
        <p:nvSpPr>
          <p:cNvPr id="248" name="Google Shape;248;p9"/>
          <p:cNvSpPr txBox="1"/>
          <p:nvPr>
            <p:ph idx="4294967295" type="title"/>
          </p:nvPr>
        </p:nvSpPr>
        <p:spPr>
          <a:xfrm>
            <a:off x="698950" y="3242916"/>
            <a:ext cx="1965300" cy="10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de" sz="3000"/>
              <a:t>2</a:t>
            </a:r>
            <a:r>
              <a:rPr lang="de" sz="3000">
                <a:extLst>
                  <a:ext uri="http://customooxmlschemas.google.com/">
                    <go:slidesCustomData xmlns:go="http://customooxmlschemas.google.com/" textRoundtripDataId="10"/>
                  </a:ext>
                </a:extLst>
              </a:rPr>
              <a:t>.000+</a:t>
            </a:r>
            <a:r>
              <a:rPr lang="de" sz="2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11"/>
                  </a:ext>
                </a:extLst>
              </a:rPr>
              <a:t> </a:t>
            </a:r>
            <a:endParaRPr sz="2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90"/>
              <a:buFont typeface="Arial"/>
              <a:buNone/>
            </a:pPr>
            <a:r>
              <a:rPr b="0" lang="de" sz="1100"/>
              <a:t>Car dealerships trust us already</a:t>
            </a:r>
            <a:endParaRPr b="0" sz="1100">
              <a:solidFill>
                <a:schemeClr val="dk1"/>
              </a:solidFill>
            </a:endParaRPr>
          </a:p>
        </p:txBody>
      </p:sp>
      <p:sp>
        <p:nvSpPr>
          <p:cNvPr id="249" name="Google Shape;249;p9"/>
          <p:cNvSpPr txBox="1"/>
          <p:nvPr/>
        </p:nvSpPr>
        <p:spPr>
          <a:xfrm>
            <a:off x="6224450" y="3242916"/>
            <a:ext cx="22920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30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↑70%</a:t>
            </a:r>
            <a:endParaRPr b="1" i="0" sz="30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Less manual effort per transaction on average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0" name="Google Shape;250;p9"/>
          <p:cNvSpPr txBox="1"/>
          <p:nvPr>
            <p:ph idx="4294967295" type="title"/>
          </p:nvPr>
        </p:nvSpPr>
        <p:spPr>
          <a:xfrm>
            <a:off x="3174550" y="1639116"/>
            <a:ext cx="2418300" cy="7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de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12"/>
                  </a:ext>
                </a:extLst>
              </a:rPr>
              <a:t>1</a:t>
            </a:r>
            <a:r>
              <a:rPr lang="de" sz="3000">
                <a:extLst>
                  <a:ext uri="http://customooxmlschemas.google.com/">
                    <go:slidesCustomData xmlns:go="http://customooxmlschemas.google.com/" textRoundtripDataId="13"/>
                  </a:ext>
                </a:extLst>
              </a:rPr>
              <a:t>85</a:t>
            </a:r>
            <a:r>
              <a:rPr lang="de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14"/>
                  </a:ext>
                </a:extLst>
              </a:rPr>
              <a:t>+</a:t>
            </a:r>
            <a:r>
              <a:rPr lang="de" sz="2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15"/>
                  </a:ext>
                </a:extLst>
              </a:rPr>
              <a:t> </a:t>
            </a:r>
            <a:endParaRPr sz="2100">
              <a:solidFill>
                <a:schemeClr val="dk1"/>
              </a:solidFill>
              <a:latin typeface="Inter"/>
              <a:ea typeface="Inter"/>
              <a:cs typeface="Inter"/>
              <a:sym typeface="Inter"/>
              <a:extLst>
                <a:ext uri="http://customooxmlschemas.google.com/">
                  <go:slidesCustomData xmlns:go="http://customooxmlschemas.google.com/" textRoundtripDataId="16"/>
                </a:ext>
              </a:extLs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b="0" lang="de" sz="1100">
                <a:solidFill>
                  <a:schemeClr val="dk1"/>
                </a:solidFill>
                <a:extLst>
                  <a:ext uri="http://customooxmlschemas.google.com/">
                    <go:slidesCustomData xmlns:go="http://customooxmlschemas.google.com/" textRoundtripDataId="17"/>
                  </a:ext>
                </a:extLst>
              </a:rPr>
              <a:t>Fin</a:t>
            </a:r>
            <a:r>
              <a:rPr b="0" lang="de" sz="1100">
                <a:extLst>
                  <a:ext uri="http://customooxmlschemas.google.com/">
                    <go:slidesCustomData xmlns:go="http://customooxmlschemas.google.com/" textRoundtripDataId="18"/>
                  </a:ext>
                </a:extLst>
              </a:rPr>
              <a:t>t</a:t>
            </a:r>
            <a:r>
              <a:rPr b="0" lang="de" sz="1100">
                <a:solidFill>
                  <a:schemeClr val="dk1"/>
                </a:solidFill>
                <a:extLst>
                  <a:ext uri="http://customooxmlschemas.google.com/">
                    <go:slidesCustomData xmlns:go="http://customooxmlschemas.google.com/" textRoundtripDataId="19"/>
                  </a:ext>
                </a:extLst>
              </a:rPr>
              <a:t>ech and automotive specialists from more than 10 countries </a:t>
            </a:r>
            <a:r>
              <a:rPr b="0" lang="de" sz="1100">
                <a:extLst>
                  <a:ext uri="http://customooxmlschemas.google.com/">
                    <go:slidesCustomData xmlns:go="http://customooxmlschemas.google.com/" textRoundtripDataId="20"/>
                  </a:ext>
                </a:extLst>
              </a:rPr>
              <a:t>and 3</a:t>
            </a:r>
            <a:r>
              <a:rPr b="0" lang="de" sz="1100">
                <a:extLst>
                  <a:ext uri="http://customooxmlschemas.google.com/">
                    <go:slidesCustomData xmlns:go="http://customooxmlschemas.google.com/" textRoundtripDataId="21"/>
                  </a:ext>
                </a:extLst>
              </a:rPr>
              <a:t> offices in different locations</a:t>
            </a:r>
            <a:endParaRPr b="0" sz="1100">
              <a:solidFill>
                <a:schemeClr val="dk1"/>
              </a:solidFill>
            </a:endParaRPr>
          </a:p>
        </p:txBody>
      </p:sp>
      <p:sp>
        <p:nvSpPr>
          <p:cNvPr id="251" name="Google Shape;251;p9"/>
          <p:cNvSpPr txBox="1"/>
          <p:nvPr/>
        </p:nvSpPr>
        <p:spPr>
          <a:xfrm>
            <a:off x="3233100" y="3242916"/>
            <a:ext cx="22920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de" sz="3000" u="none" cap="none" strike="noStrike">
                <a:solidFill>
                  <a:schemeClr val="accent1"/>
                </a:solidFill>
                <a:latin typeface="Inter"/>
                <a:ea typeface="Inter"/>
                <a:cs typeface="Inter"/>
                <a:sym typeface="Inter"/>
              </a:rPr>
              <a:t>#14</a:t>
            </a:r>
            <a:endParaRPr b="1" i="0" sz="3000" u="none" cap="none" strike="noStrike">
              <a:solidFill>
                <a:schemeClr val="accent1"/>
              </a:solidFill>
              <a:latin typeface="Inter"/>
              <a:ea typeface="Inter"/>
              <a:cs typeface="Inter"/>
              <a:sym typeface="Inter"/>
              <a:extLst>
                <a:ext uri="http://customooxmlschemas.google.com/">
                  <go:slidesCustomData xmlns:go="http://customooxmlschemas.google.com/" textRoundtripDataId="22"/>
                </a:ext>
              </a:extLst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extLst>
                  <a:ext uri="http://customooxmlschemas.google.com/">
                    <go:slidesCustomData xmlns:go="http://customooxmlschemas.google.com/" textRoundtripDataId="23"/>
                  </a:ext>
                </a:extLst>
              </a:rPr>
              <a:t>Of </a:t>
            </a: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fastest growing </a:t>
            </a:r>
            <a:b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0" i="0" lang="de" sz="11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Fintechs in DACH &amp; CEE</a:t>
            </a:r>
            <a:endParaRPr b="0" i="0" sz="11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2" name="Google Shape;252;p9"/>
          <p:cNvSpPr txBox="1"/>
          <p:nvPr/>
        </p:nvSpPr>
        <p:spPr>
          <a:xfrm>
            <a:off x="1051902" y="419100"/>
            <a:ext cx="66636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</a:pPr>
            <a:r>
              <a:rPr b="1" i="0" lang="de" sz="5200" u="none" cap="none" strike="noStrike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rPr>
              <a:t>Numbers That Ignite</a:t>
            </a:r>
            <a:endParaRPr b="1" i="0" sz="5200" u="none" cap="none" strike="noStrike">
              <a:solidFill>
                <a:srgbClr val="FFFFFF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NXT-BZL Design 2023">
  <a:themeElements>
    <a:clrScheme name="Custom 13">
      <a:dk1>
        <a:srgbClr val="FFFFFF"/>
      </a:dk1>
      <a:lt1>
        <a:srgbClr val="000000"/>
      </a:lt1>
      <a:dk2>
        <a:srgbClr val="FFFFFF"/>
      </a:dk2>
      <a:lt2>
        <a:srgbClr val="000000"/>
      </a:lt2>
      <a:accent1>
        <a:srgbClr val="009EFA"/>
      </a:accent1>
      <a:accent2>
        <a:srgbClr val="F23D65"/>
      </a:accent2>
      <a:accent3>
        <a:srgbClr val="CF2438"/>
      </a:accent3>
      <a:accent4>
        <a:srgbClr val="0E4272"/>
      </a:accent4>
      <a:accent5>
        <a:srgbClr val="0F233D"/>
      </a:accent5>
      <a:accent6>
        <a:srgbClr val="757C9C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